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9" r:id="rId2"/>
    <p:sldMasterId id="2147483670" r:id="rId3"/>
    <p:sldMasterId id="2147483681" r:id="rId4"/>
    <p:sldMasterId id="2147483692" r:id="rId5"/>
    <p:sldMasterId id="2147483704" r:id="rId6"/>
    <p:sldMasterId id="2147483716" r:id="rId7"/>
    <p:sldMasterId id="2147483738" r:id="rId8"/>
    <p:sldMasterId id="2147483749" r:id="rId9"/>
  </p:sldMasterIdLst>
  <p:notesMasterIdLst>
    <p:notesMasterId r:id="rId148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89" r:id="rId128"/>
    <p:sldId id="405" r:id="rId129"/>
    <p:sldId id="375" r:id="rId130"/>
    <p:sldId id="376" r:id="rId131"/>
    <p:sldId id="377" r:id="rId132"/>
    <p:sldId id="378" r:id="rId133"/>
    <p:sldId id="390" r:id="rId134"/>
    <p:sldId id="394" r:id="rId135"/>
    <p:sldId id="395" r:id="rId136"/>
    <p:sldId id="396" r:id="rId137"/>
    <p:sldId id="397" r:id="rId138"/>
    <p:sldId id="391" r:id="rId139"/>
    <p:sldId id="398" r:id="rId140"/>
    <p:sldId id="399" r:id="rId141"/>
    <p:sldId id="392" r:id="rId142"/>
    <p:sldId id="401" r:id="rId143"/>
    <p:sldId id="402" r:id="rId144"/>
    <p:sldId id="403" r:id="rId145"/>
    <p:sldId id="404" r:id="rId146"/>
    <p:sldId id="406" r:id="rId1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33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4" roundtripDataSignature="AMtx7mibI5pOH3Li5mwxibLGcUNR8J2+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AD403A-44F6-4847-B7B5-ADD556398BC1}">
  <a:tblStyle styleId="{FDAD403A-44F6-4847-B7B5-ADD556398B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4866" autoAdjust="0"/>
  </p:normalViewPr>
  <p:slideViewPr>
    <p:cSldViewPr snapToGrid="0">
      <p:cViewPr varScale="1">
        <p:scale>
          <a:sx n="64" d="100"/>
          <a:sy n="64" d="100"/>
        </p:scale>
        <p:origin x="102" y="1218"/>
      </p:cViewPr>
      <p:guideLst>
        <p:guide orient="horz" pos="2160"/>
        <p:guide pos="3840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slide" Target="slides/slide129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53" Type="http://schemas.openxmlformats.org/officeDocument/2006/relationships/slide" Target="slides/slide44.xml"/><Relationship Id="rId74" Type="http://schemas.openxmlformats.org/officeDocument/2006/relationships/slide" Target="slides/slide65.xml"/><Relationship Id="rId128" Type="http://schemas.openxmlformats.org/officeDocument/2006/relationships/slide" Target="slides/slide119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134" Type="http://schemas.openxmlformats.org/officeDocument/2006/relationships/slide" Target="slides/slide125.xml"/><Relationship Id="rId139" Type="http://schemas.openxmlformats.org/officeDocument/2006/relationships/slide" Target="slides/slide13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55" Type="http://schemas.openxmlformats.org/officeDocument/2006/relationships/presProps" Target="presProps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slide" Target="slides/slide115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40" Type="http://schemas.openxmlformats.org/officeDocument/2006/relationships/slide" Target="slides/slide131.xml"/><Relationship Id="rId145" Type="http://schemas.openxmlformats.org/officeDocument/2006/relationships/slide" Target="slides/slide13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56" Type="http://schemas.openxmlformats.org/officeDocument/2006/relationships/viewProps" Target="viewProps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slide" Target="slides/slide132.xml"/><Relationship Id="rId146" Type="http://schemas.openxmlformats.org/officeDocument/2006/relationships/slide" Target="slides/slide13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157" Type="http://schemas.openxmlformats.org/officeDocument/2006/relationships/theme" Target="theme/theme1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147" Type="http://schemas.openxmlformats.org/officeDocument/2006/relationships/slide" Target="slides/slide13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slide" Target="slides/slide13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slide" Target="slides/slide128.xml"/><Relationship Id="rId158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43" Type="http://schemas.openxmlformats.org/officeDocument/2006/relationships/slide" Target="slides/slide134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54" Type="http://customschemas.google.com/relationships/presentationmetadata" Target="metadata"/><Relationship Id="rId16" Type="http://schemas.openxmlformats.org/officeDocument/2006/relationships/slide" Target="slides/slide7.xml"/><Relationship Id="rId37" Type="http://schemas.openxmlformats.org/officeDocument/2006/relationships/slide" Target="slides/slide28.xml"/><Relationship Id="rId58" Type="http://schemas.openxmlformats.org/officeDocument/2006/relationships/slide" Target="slides/slide49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44" Type="http://schemas.openxmlformats.org/officeDocument/2006/relationships/slide" Target="slides/slide135.xml"/><Relationship Id="rId90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83173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4746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7" name="Google Shape;122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665367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8" name="Google Shape;2258;p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43781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9" name="Google Shape;2269;p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56029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0" name="Google Shape;2280;p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831106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2" name="Google Shape;2292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084232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4" name="Google Shape;2304;p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033265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5" name="Google Shape;2315;p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221913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8" name="Google Shape;2328;p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156802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0" name="Google Shape;2340;p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65103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2" name="Google Shape;2352;p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276119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9" name="Google Shape;2369;p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4696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3" name="Google Shape;12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171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5cf33993b9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2" name="Google Shape;2382;g5cf33993b9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977962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5d2216fb9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7" name="Google Shape;2397;g5d2216fb9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773865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5cf33993b9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5" name="Google Shape;2405;g5cf33993b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09705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5e01782e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0" name="Google Shape;2430;g5e01782e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919545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5e01782e35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7" name="Google Shape;2437;g5e01782e3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80814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5d2216fb96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4" name="Google Shape;2444;g5d2216fb96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32753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2" name="Google Shape;2452;p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682346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5f77f8ce7b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2" name="Google Shape;2462;g5f77f8ce7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946971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5f77f8ce7b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9" name="Google Shape;2469;g5f77f8ce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351558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5" name="Google Shape;1965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7428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7" name="Google Shape;126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160638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5" name="Google Shape;1965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735146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5" name="Google Shape;2485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945712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7" name="Google Shape;2497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576843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6" name="Google Shape;2506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436787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395722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5455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597233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62635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174629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5199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6" name="Google Shape;127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23658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181543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092298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78755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2479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109587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67400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863872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5" name="Google Shape;2515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31858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5" name="Google Shape;1965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911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4" name="Google Shape;128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1319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2" name="Google Shape;129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754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0" name="Google Shape;130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0777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8" name="Google Shape;130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467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6" name="Google Shape;131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3431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4" name="Google Shape;132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850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7" name="Google Shape;10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7011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2" name="Google Shape;133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095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0" name="Google Shape;134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1277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9" name="Google Shape;134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4445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7" name="Google Shape;135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2371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4" name="Google Shape;136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9302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1" name="Google Shape;137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789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8" name="Google Shape;13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1480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5" name="Google Shape;138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028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2" name="Google Shape;139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8959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9" name="Google Shape;139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0797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6" name="Google Shape;110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2057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5" name="Google Shape;142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728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1" name="Google Shape;145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924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8" name="Google Shape;145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4164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5" name="Google Shape;146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9085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2" name="Google Shape;1472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2308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7" name="Google Shape;148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7658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4" name="Google Shape;1494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3393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0" name="Google Shape;1540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5581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7" name="Google Shape;1587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9737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3" name="Google Shape;164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5060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3" name="Google Shape;1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3223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0" name="Google Shape;165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6509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9" name="Google Shape;165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9042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8" name="Google Shape;166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72725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7" name="Google Shape;167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40110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6" name="Google Shape;168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0012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3" name="Google Shape;169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14448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0" name="Google Shape;170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0482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7" name="Google Shape;170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17322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4" name="Google Shape;171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0251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1" name="Google Shape;172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9168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7" name="Google Shape;1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2259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8" name="Google Shape;1728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09192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6" name="Google Shape;173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1862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4" name="Google Shape;174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6669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2" name="Google Shape;175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18142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0" name="Google Shape;1760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13528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9" name="Google Shape;1769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21559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8" name="Google Shape;1778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81114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6" name="Google Shape;1786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52047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4" name="Google Shape;1794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51716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3" name="Google Shape;1803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1816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9" name="Google Shape;1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56407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2" name="Google Shape;1812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97413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1" name="Google Shape;1821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60667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0" name="Google Shape;1830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83667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9" name="Google Shape;1839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09503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8" name="Google Shape;1848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83531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7" name="Google Shape;1857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69705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6" name="Google Shape;1866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31895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5" name="Google Shape;1875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98505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3" name="Google Shape;1883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28402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1" name="Google Shape;18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1416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3" name="Google Shape;11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72781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8" name="Google Shape;189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04131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7" name="Google Shape;19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5373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5d2301694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6" name="Google Shape;1916;g5d230169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24952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5" name="Google Shape;19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45619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2" name="Google Shape;193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32971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9" name="Google Shape;1939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9722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0" name="Google Shape;1950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72195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7" name="Google Shape;1957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09349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5" name="Google Shape;1965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1850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2" name="Google Shape;1972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6847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3" name="Google Shape;12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16260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5" name="Google Shape;1985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18017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7" name="Google Shape;1997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49929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9" name="Google Shape;2009;p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49855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1" name="Google Shape;2021;p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87173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5" name="Google Shape;2035;p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60024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2" name="Google Shape;2052;p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58045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7" name="Google Shape;2067;p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70562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7" name="Google Shape;2077;p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36340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8" name="Google Shape;2088;p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84297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7" name="Google Shape;2107;p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543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0" name="Google Shape;12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53229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1" name="Google Shape;2121;p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63019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4" name="Google Shape;213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80246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7" name="Google Shape;2147;p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761557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4" name="Google Shape;2164;p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14015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7" name="Google Shape;2177;p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64254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5" name="Google Shape;2195;p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62432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8" name="Google Shape;2208;p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68674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9" name="Google Shape;2219;p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4099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2" name="Google Shape;2232;p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89272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6" name="Google Shape;2246;p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450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7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7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7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7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7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37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7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p37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7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4" name="Google Shape;124;p37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3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7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7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1" name="Google Shape;131;p37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2" name="Google Shape;132;p3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7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6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5" name="Google Shape;175;p26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6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7" name="Google Shape;177;p26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3" name="Google Shape;193;p26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4" name="Google Shape;194;p2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0" name="Google Shape;200;p26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2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6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6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4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1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14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1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4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4" name="Google Shape;244;p14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1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6" name="Google Shape;246;p14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1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4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62" name="Google Shape;262;p1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3" name="Google Shape;263;p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9" name="Google Shape;269;p1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0" name="Google Shape;270;p1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1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1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1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6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0" name="Google Shape;300;p1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6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16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6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9" name="Google Shape;319;p16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16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1" name="Google Shape;321;p16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1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6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7" name="Google Shape;337;p16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8" name="Google Shape;338;p1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6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4" name="Google Shape;344;p1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5" name="Google Shape;345;p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p1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7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7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1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2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5" name="Google Shape;375;p2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2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2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2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4" name="Google Shape;394;p2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2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6" name="Google Shape;396;p2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2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12" name="Google Shape;412;p2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3" name="Google Shape;413;p2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19" name="Google Shape;419;p2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0" name="Google Shape;420;p2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2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2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3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3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3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3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3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3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3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3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3" name="Google Shape;463;p3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3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5" name="Google Shape;465;p3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6" name="Google Shape;466;p3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3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3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3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1" name="Google Shape;481;p3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2" name="Google Shape;482;p3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3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8" name="Google Shape;488;p3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9" name="Google Shape;489;p3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3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3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3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3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3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3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3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3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3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3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p1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8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8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1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4" name="Google Shape;594;p18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p1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1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8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8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1" name="Google Shape;601;p18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2" name="Google Shape;602;p18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3" name="Google Shape;603;p18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4" name="Google Shape;604;p1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1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8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8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9" name="Google Shape;619;p18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0" name="Google Shape;620;p1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1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8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8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26" name="Google Shape;626;p18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7" name="Google Shape;627;p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18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3" name="Google Shape;633;p1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8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8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9" name="Google Shape;639;p1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1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2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4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24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7" name="Google Shape;657;p2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2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2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2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24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4" name="Google Shape;664;p2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2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2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4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0" name="Google Shape;670;p24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24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2" name="Google Shape;672;p24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" name="Google Shape;673;p2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2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2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2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2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2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2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8" name="Google Shape;688;p2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9" name="Google Shape;689;p2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24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95" name="Google Shape;695;p24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6" name="Google Shape;696;p2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2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2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4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" name="Google Shape;702;p2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2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2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4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24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" name="Google Shape;708;p2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2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2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1" name="Google Shape;81;p3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2" name="Google Shape;82;p3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p3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0" name="Google Shape;150;p2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1" name="Google Shape;151;p2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2" name="Google Shape;152;p2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1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9" name="Google Shape;219;p1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0" name="Google Shape;220;p1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1" name="Google Shape;221;p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1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8" name="Google Shape;288;p1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9" name="Google Shape;289;p1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90" name="Google Shape;290;p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63" name="Google Shape;363;p2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64" name="Google Shape;364;p2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65" name="Google Shape;365;p2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3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8" name="Google Shape;438;p3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9" name="Google Shape;439;p3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40" name="Google Shape;440;p3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1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76" name="Google Shape;576;p1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77" name="Google Shape;577;p1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78" name="Google Shape;578;p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5" name="Google Shape;645;p2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6" name="Google Shape;646;p2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7" name="Google Shape;647;p2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1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5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8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0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"/>
          <p:cNvSpPr/>
          <p:nvPr/>
        </p:nvSpPr>
        <p:spPr>
          <a:xfrm>
            <a:off x="0" y="1683436"/>
            <a:ext cx="12192000" cy="130118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1" name="Google Shape;1061;p1"/>
          <p:cNvSpPr/>
          <p:nvPr/>
        </p:nvSpPr>
        <p:spPr>
          <a:xfrm>
            <a:off x="2292350" y="2008679"/>
            <a:ext cx="137290" cy="65070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62" name="Google Shape;1062;p1"/>
          <p:cNvGrpSpPr/>
          <p:nvPr/>
        </p:nvGrpSpPr>
        <p:grpSpPr>
          <a:xfrm>
            <a:off x="8125925" y="4165783"/>
            <a:ext cx="695529" cy="730361"/>
            <a:chOff x="4110879" y="3817205"/>
            <a:chExt cx="276225" cy="276225"/>
          </a:xfrm>
        </p:grpSpPr>
        <p:sp>
          <p:nvSpPr>
            <p:cNvPr id="1063" name="Google Shape;1063;p1"/>
            <p:cNvSpPr/>
            <p:nvPr/>
          </p:nvSpPr>
          <p:spPr>
            <a:xfrm>
              <a:off x="4110879" y="3817205"/>
              <a:ext cx="276225" cy="276225"/>
            </a:xfrm>
            <a:prstGeom prst="ellipse">
              <a:avLst/>
            </a:prstGeom>
            <a:solidFill>
              <a:srgbClr val="090C0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4" name="Google Shape;1064;p1"/>
            <p:cNvSpPr/>
            <p:nvPr/>
          </p:nvSpPr>
          <p:spPr>
            <a:xfrm flipH="1">
              <a:off x="4181795" y="3892653"/>
              <a:ext cx="111637" cy="137059"/>
            </a:xfrm>
            <a:custGeom>
              <a:avLst/>
              <a:gdLst/>
              <a:ahLst/>
              <a:cxnLst/>
              <a:rect l="l" t="t" r="r" b="b"/>
              <a:pathLst>
                <a:path w="2831" h="3472" extrusionOk="0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65" name="Google Shape;1065;p1"/>
          <p:cNvGrpSpPr/>
          <p:nvPr/>
        </p:nvGrpSpPr>
        <p:grpSpPr>
          <a:xfrm>
            <a:off x="8157416" y="5316332"/>
            <a:ext cx="684513" cy="678968"/>
            <a:chOff x="4110879" y="4322030"/>
            <a:chExt cx="276225" cy="276225"/>
          </a:xfrm>
        </p:grpSpPr>
        <p:sp>
          <p:nvSpPr>
            <p:cNvPr id="1066" name="Google Shape;1066;p1"/>
            <p:cNvSpPr/>
            <p:nvPr/>
          </p:nvSpPr>
          <p:spPr>
            <a:xfrm>
              <a:off x="4110879" y="4322030"/>
              <a:ext cx="276225" cy="276225"/>
            </a:xfrm>
            <a:prstGeom prst="ellipse">
              <a:avLst/>
            </a:prstGeom>
            <a:solidFill>
              <a:srgbClr val="090C0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67" name="Google Shape;1067;p1"/>
            <p:cNvGrpSpPr/>
            <p:nvPr/>
          </p:nvGrpSpPr>
          <p:grpSpPr>
            <a:xfrm>
              <a:off x="4200844" y="4384003"/>
              <a:ext cx="111637" cy="152278"/>
              <a:chOff x="2597" y="4163"/>
              <a:chExt cx="217" cy="296"/>
            </a:xfrm>
          </p:grpSpPr>
          <p:sp>
            <p:nvSpPr>
              <p:cNvPr id="1068" name="Google Shape;1068;p1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9" name="Google Shape;1069;p1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0" name="Google Shape;1070;p1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1" name="Google Shape;1071;p1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072" name="Google Shape;1072;p1"/>
          <p:cNvSpPr/>
          <p:nvPr/>
        </p:nvSpPr>
        <p:spPr>
          <a:xfrm>
            <a:off x="2489200" y="1664616"/>
            <a:ext cx="8909050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Company-Worker</a:t>
            </a:r>
            <a:r>
              <a:rPr lang="ko-KR" sz="4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5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balance</a:t>
            </a:r>
            <a:endParaRPr sz="54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3" name="Google Shape;1073;p1"/>
          <p:cNvSpPr/>
          <p:nvPr/>
        </p:nvSpPr>
        <p:spPr>
          <a:xfrm>
            <a:off x="8965680" y="4263736"/>
            <a:ext cx="31726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BBD6EE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회사원의 밸런스</a:t>
            </a:r>
            <a:endParaRPr sz="2400" b="1" i="0" u="none" strike="noStrike" cap="none">
              <a:solidFill>
                <a:srgbClr val="BBD6E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4" name="Google Shape;1074;p1"/>
          <p:cNvSpPr/>
          <p:nvPr/>
        </p:nvSpPr>
        <p:spPr>
          <a:xfrm>
            <a:off x="9057256" y="4994097"/>
            <a:ext cx="212898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BBD6EE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회사와 개인을 위한 그룹웨어</a:t>
            </a:r>
            <a:endParaRPr sz="1600" b="1" i="0" u="none" strike="noStrike" cap="none">
              <a:solidFill>
                <a:srgbClr val="BBD6E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BBD6E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BBD6EE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모두를 위해 보안 및 프로젝트 </a:t>
            </a:r>
            <a:endParaRPr sz="1600" b="1" i="0" u="none" strike="noStrike" cap="none">
              <a:solidFill>
                <a:srgbClr val="BBD6E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5"/>
          <p:cNvSpPr/>
          <p:nvPr/>
        </p:nvSpPr>
        <p:spPr>
          <a:xfrm>
            <a:off x="180923" y="-115558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주제선정 후보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0" name="Google Shape;1230;p45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1" name="Google Shape;1231;p45"/>
          <p:cNvSpPr txBox="1"/>
          <p:nvPr/>
        </p:nvSpPr>
        <p:spPr>
          <a:xfrm>
            <a:off x="9232289" y="2630105"/>
            <a:ext cx="220334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75</a:t>
            </a:r>
            <a:r>
              <a:rPr lang="ko-KR" sz="2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45"/>
          <p:cNvSpPr/>
          <p:nvPr/>
        </p:nvSpPr>
        <p:spPr>
          <a:xfrm>
            <a:off x="9072010" y="1752872"/>
            <a:ext cx="2523908" cy="2523908"/>
          </a:xfrm>
          <a:prstGeom prst="arc">
            <a:avLst>
              <a:gd name="adj1" fmla="val 21542839"/>
              <a:gd name="adj2" fmla="val 16308365"/>
            </a:avLst>
          </a:prstGeom>
          <a:noFill/>
          <a:ln w="34925" cap="rnd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3" name="Google Shape;1233;p45"/>
          <p:cNvSpPr/>
          <p:nvPr/>
        </p:nvSpPr>
        <p:spPr>
          <a:xfrm>
            <a:off x="4018750" y="4861096"/>
            <a:ext cx="4041801" cy="196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인테리어 중개 사이트 (집닥)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❖"/>
            </a:pPr>
            <a:r>
              <a:rPr lang="ko-KR"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장점: 회원의 인테리어 재료 선택 기능, 내 집 일반 견적내기, 상세 견적 내기 등 참신하고 새로운 기능들을 구현해 볼 수 있다</a:t>
            </a:r>
            <a:endParaRPr sz="11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❖"/>
            </a:pPr>
            <a:r>
              <a:rPr lang="ko-KR"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단점: 구현할 수 있는 기능들의 범위가 한계적이고 관리자나 기업용 기능, 화면은 자료 수집에 어려움이 있다</a:t>
            </a:r>
            <a:endParaRPr sz="11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952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4" name="Google Shape;1234;p45"/>
          <p:cNvSpPr/>
          <p:nvPr/>
        </p:nvSpPr>
        <p:spPr>
          <a:xfrm>
            <a:off x="8158603" y="4856306"/>
            <a:ext cx="3948975" cy="168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학사 프로그램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❖"/>
            </a:pPr>
            <a:r>
              <a:rPr lang="ko-KR"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장점: 그룹웨어만큼 다양하고 넓은 스펙트럼의 기능을 구현할 수 있고 직접 회원으로서 사용해왔기 때문에 친숙하게 접근할 수 있다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❖"/>
            </a:pPr>
            <a:r>
              <a:rPr lang="ko-KR"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단점: 학사보단 그룹웨어가 더 전문적이고 실용적인 기능들을 소유하고 있다라는 의견이 많았다</a:t>
            </a:r>
            <a:endParaRPr sz="11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5" name="Google Shape;1235;p45" descr="C:\Users\ezen-test\Desktop\집닥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8750" y="780761"/>
            <a:ext cx="3887590" cy="3914619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6" name="Google Shape;123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0459" y="780762"/>
            <a:ext cx="3605262" cy="3959254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37" name="Google Shape;1237;p45"/>
          <p:cNvSpPr/>
          <p:nvPr/>
        </p:nvSpPr>
        <p:spPr>
          <a:xfrm rot="5400000">
            <a:off x="1316909" y="80914"/>
            <a:ext cx="1169971" cy="3803789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38" name="Google Shape;1238;p45"/>
          <p:cNvGrpSpPr/>
          <p:nvPr/>
        </p:nvGrpSpPr>
        <p:grpSpPr>
          <a:xfrm>
            <a:off x="253007" y="1597556"/>
            <a:ext cx="329915" cy="450019"/>
            <a:chOff x="2597" y="4163"/>
            <a:chExt cx="217" cy="296"/>
          </a:xfrm>
        </p:grpSpPr>
        <p:sp>
          <p:nvSpPr>
            <p:cNvPr id="1239" name="Google Shape;1239;p45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43" name="Google Shape;1243;p45"/>
          <p:cNvSpPr/>
          <p:nvPr/>
        </p:nvSpPr>
        <p:spPr>
          <a:xfrm>
            <a:off x="758754" y="1350317"/>
            <a:ext cx="2929779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인테리어 중개 사이트 </a:t>
            </a:r>
            <a:endParaRPr sz="1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인테리어 회사와 개인 혹은 상업 공간의 견적을 분석해 인테리어를 TRADE 할 수 있는 공간을 제공한다</a:t>
            </a:r>
            <a:endParaRPr sz="11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4" name="Google Shape;1244;p45"/>
          <p:cNvSpPr/>
          <p:nvPr/>
        </p:nvSpPr>
        <p:spPr>
          <a:xfrm rot="5400000">
            <a:off x="1225815" y="2162042"/>
            <a:ext cx="1340470" cy="3815477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 w="1270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5" name="Google Shape;1245;p45"/>
          <p:cNvSpPr/>
          <p:nvPr/>
        </p:nvSpPr>
        <p:spPr>
          <a:xfrm flipH="1">
            <a:off x="203702" y="3636400"/>
            <a:ext cx="367537" cy="451232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6" name="Google Shape;1246;p45"/>
          <p:cNvSpPr/>
          <p:nvPr/>
        </p:nvSpPr>
        <p:spPr>
          <a:xfrm>
            <a:off x="623933" y="3400605"/>
            <a:ext cx="3064600" cy="11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학사 프로그램 </a:t>
            </a:r>
            <a:endParaRPr sz="1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학생들과 교수 그리고 학교 관계자들이 온라인상에서 수강신청, 메일 보내기 등 다양한 기능들을 수행 할 수 있도록 해주는 프로그램 </a:t>
            </a:r>
            <a:endParaRPr sz="11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7" name="Google Shape;1247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845" y="5620632"/>
            <a:ext cx="3803789" cy="9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80538" y="5620632"/>
            <a:ext cx="59464" cy="92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45"/>
          <p:cNvSpPr/>
          <p:nvPr/>
        </p:nvSpPr>
        <p:spPr>
          <a:xfrm>
            <a:off x="758755" y="5841615"/>
            <a:ext cx="11431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그룹웨어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0" name="Google Shape;1250;p45"/>
          <p:cNvSpPr/>
          <p:nvPr/>
        </p:nvSpPr>
        <p:spPr>
          <a:xfrm>
            <a:off x="3018972" y="5803111"/>
            <a:ext cx="1143140" cy="49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선정</a:t>
            </a:r>
            <a:endParaRPr sz="20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294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1" name="Google Shape;2261;p294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2" name="Google Shape;2262;p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80" y="1364885"/>
            <a:ext cx="7070075" cy="49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294"/>
          <p:cNvSpPr/>
          <p:nvPr/>
        </p:nvSpPr>
        <p:spPr>
          <a:xfrm>
            <a:off x="2207425" y="2251494"/>
            <a:ext cx="4735902" cy="34505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4" name="Google Shape;2264;p2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350" y="1364885"/>
            <a:ext cx="5037029" cy="4337186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294"/>
          <p:cNvSpPr/>
          <p:nvPr/>
        </p:nvSpPr>
        <p:spPr>
          <a:xfrm>
            <a:off x="11093570" y="2424023"/>
            <a:ext cx="293298" cy="24154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6" name="Google Shape;2266;p2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2926" y="5522959"/>
            <a:ext cx="433387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295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2" name="Google Shape;2272;p295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3" name="Google Shape;2273;p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622634"/>
            <a:ext cx="5647513" cy="4036386"/>
          </a:xfrm>
          <a:prstGeom prst="rect">
            <a:avLst/>
          </a:prstGeom>
          <a:noFill/>
          <a:ln>
            <a:noFill/>
          </a:ln>
        </p:spPr>
      </p:pic>
      <p:sp>
        <p:nvSpPr>
          <p:cNvPr id="2274" name="Google Shape;2274;p295"/>
          <p:cNvSpPr/>
          <p:nvPr/>
        </p:nvSpPr>
        <p:spPr>
          <a:xfrm>
            <a:off x="4779033" y="2294625"/>
            <a:ext cx="603849" cy="5434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5" name="Google Shape;2275;p2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3118" y="1622634"/>
            <a:ext cx="6113422" cy="4355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295"/>
          <p:cNvSpPr/>
          <p:nvPr/>
        </p:nvSpPr>
        <p:spPr>
          <a:xfrm>
            <a:off x="11430000" y="2734574"/>
            <a:ext cx="267419" cy="23291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7" name="Google Shape;2277;p2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0782" y="5542112"/>
            <a:ext cx="433387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296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3" name="Google Shape;2283;p296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84" name="Google Shape;2284;p2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8644" y="1356594"/>
            <a:ext cx="6281648" cy="540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2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00" y="1403581"/>
            <a:ext cx="1187833" cy="53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p296"/>
          <p:cNvSpPr/>
          <p:nvPr/>
        </p:nvSpPr>
        <p:spPr>
          <a:xfrm>
            <a:off x="140811" y="4000226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296"/>
          <p:cNvSpPr/>
          <p:nvPr/>
        </p:nvSpPr>
        <p:spPr>
          <a:xfrm>
            <a:off x="2449902" y="2260120"/>
            <a:ext cx="5029200" cy="2846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8" name="Google Shape;2288;p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0619" y="2620665"/>
            <a:ext cx="4988866" cy="4060814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296"/>
          <p:cNvSpPr/>
          <p:nvPr/>
        </p:nvSpPr>
        <p:spPr>
          <a:xfrm>
            <a:off x="10938294" y="2993366"/>
            <a:ext cx="983412" cy="76775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99"/>
          <p:cNvSpPr/>
          <p:nvPr/>
        </p:nvSpPr>
        <p:spPr>
          <a:xfrm>
            <a:off x="180923" y="380387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5" name="Google Shape;2295;p199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6" name="Google Shape;2296;p199"/>
          <p:cNvSpPr txBox="1"/>
          <p:nvPr/>
        </p:nvSpPr>
        <p:spPr>
          <a:xfrm>
            <a:off x="7548418" y="1150832"/>
            <a:ext cx="4468091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문서가 기안되고 결재 라인에 자신이 들어가고 결재할 차례가 되면 결재 대기 함에 그 문서가 보여집니다.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 문서를 누르고 상세보기에 들어가면 문서 내용과 함께 이전에 결재 했던 사람의 이름과 사인이 들어가 있고 결재할지 반려할지 버튼이 나옵니다.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결재 버튼을 누르면 다음에 결재할 사람이 없으므로 결재 완료함으로 들어가고 반려를 누르면 결재 반려함으로 들어가게 됩니다.  버튼을 눌렀을 경우 결재 사인이 등록되어 있지 않다면 결재 사인등록 화면으로 넘어가게 됩니다.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7" name="Google Shape;2297;p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75" y="1232297"/>
            <a:ext cx="5213279" cy="294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1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265" y="2226973"/>
            <a:ext cx="4199475" cy="451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2959" y="4783679"/>
            <a:ext cx="41052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9786" y="3998232"/>
            <a:ext cx="4994574" cy="276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19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1839" y="1339337"/>
            <a:ext cx="4061594" cy="420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297"/>
          <p:cNvSpPr/>
          <p:nvPr/>
        </p:nvSpPr>
        <p:spPr>
          <a:xfrm>
            <a:off x="180923" y="380387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웹하드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7" name="Google Shape;2307;p297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08" name="Google Shape;2308;p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364885"/>
            <a:ext cx="1177394" cy="5386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297"/>
          <p:cNvSpPr/>
          <p:nvPr/>
        </p:nvSpPr>
        <p:spPr>
          <a:xfrm>
            <a:off x="208438" y="3989274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0" name="Google Shape;2310;p297"/>
          <p:cNvPicPr preferRelativeResize="0"/>
          <p:nvPr/>
        </p:nvPicPr>
        <p:blipFill rotWithShape="1">
          <a:blip r:embed="rId4">
            <a:alphaModFix/>
          </a:blip>
          <a:srcRect l="8980" r="8962"/>
          <a:stretch/>
        </p:blipFill>
        <p:spPr>
          <a:xfrm>
            <a:off x="1508760" y="1303676"/>
            <a:ext cx="4465320" cy="545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1" name="Google Shape;2311;p2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4570" y="1281449"/>
            <a:ext cx="4571746" cy="5469871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297"/>
          <p:cNvSpPr/>
          <p:nvPr/>
        </p:nvSpPr>
        <p:spPr>
          <a:xfrm>
            <a:off x="4804913" y="1682151"/>
            <a:ext cx="1043796" cy="36230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298"/>
          <p:cNvSpPr/>
          <p:nvPr/>
        </p:nvSpPr>
        <p:spPr>
          <a:xfrm>
            <a:off x="180923" y="380387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웹하드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8" name="Google Shape;2318;p298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9" name="Google Shape;2319;p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364885"/>
            <a:ext cx="1177394" cy="5386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298"/>
          <p:cNvSpPr/>
          <p:nvPr/>
        </p:nvSpPr>
        <p:spPr>
          <a:xfrm>
            <a:off x="208438" y="3989274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1" name="Google Shape;2321;p2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3361" y="1286423"/>
            <a:ext cx="4571746" cy="5469871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298"/>
          <p:cNvSpPr/>
          <p:nvPr/>
        </p:nvSpPr>
        <p:spPr>
          <a:xfrm>
            <a:off x="1673525" y="1716657"/>
            <a:ext cx="474452" cy="431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3" name="Google Shape;2323;p2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0043" y="259617"/>
            <a:ext cx="4280076" cy="240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2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0026" y="2708791"/>
            <a:ext cx="3241376" cy="95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298"/>
          <p:cNvPicPr preferRelativeResize="0"/>
          <p:nvPr/>
        </p:nvPicPr>
        <p:blipFill rotWithShape="1">
          <a:blip r:embed="rId7">
            <a:alphaModFix/>
          </a:blip>
          <a:srcRect l="-329" t="154" r="329" b="39054"/>
          <a:stretch/>
        </p:blipFill>
        <p:spPr>
          <a:xfrm>
            <a:off x="6170026" y="3768632"/>
            <a:ext cx="4588051" cy="298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99"/>
          <p:cNvSpPr/>
          <p:nvPr/>
        </p:nvSpPr>
        <p:spPr>
          <a:xfrm>
            <a:off x="180923" y="380387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웹하드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1" name="Google Shape;2331;p299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2" name="Google Shape;2332;p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364885"/>
            <a:ext cx="1177394" cy="5386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299"/>
          <p:cNvSpPr/>
          <p:nvPr/>
        </p:nvSpPr>
        <p:spPr>
          <a:xfrm>
            <a:off x="208438" y="3989274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4" name="Google Shape;2334;p2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328" y="1347867"/>
            <a:ext cx="4237856" cy="5386327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299"/>
          <p:cNvSpPr/>
          <p:nvPr/>
        </p:nvSpPr>
        <p:spPr>
          <a:xfrm>
            <a:off x="1984077" y="1751154"/>
            <a:ext cx="474452" cy="431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6" name="Google Shape;2336;p2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1946" y="548636"/>
            <a:ext cx="4177033" cy="254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2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1946" y="3288604"/>
            <a:ext cx="4023926" cy="346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300"/>
          <p:cNvSpPr/>
          <p:nvPr/>
        </p:nvSpPr>
        <p:spPr>
          <a:xfrm>
            <a:off x="180923" y="380387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웹하드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3" name="Google Shape;2343;p300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44" name="Google Shape;2344;p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364885"/>
            <a:ext cx="1177394" cy="5386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300"/>
          <p:cNvSpPr/>
          <p:nvPr/>
        </p:nvSpPr>
        <p:spPr>
          <a:xfrm>
            <a:off x="208438" y="3989274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6" name="Google Shape;2346;p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328" y="1347867"/>
            <a:ext cx="4237856" cy="5386327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300"/>
          <p:cNvSpPr/>
          <p:nvPr/>
        </p:nvSpPr>
        <p:spPr>
          <a:xfrm>
            <a:off x="2467155" y="1751154"/>
            <a:ext cx="474452" cy="431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8" name="Google Shape;2348;p3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4588" y="253511"/>
            <a:ext cx="3871284" cy="111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3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00166" y="1463185"/>
            <a:ext cx="4263676" cy="528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01"/>
          <p:cNvSpPr/>
          <p:nvPr/>
        </p:nvSpPr>
        <p:spPr>
          <a:xfrm>
            <a:off x="180923" y="380387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웹하드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5" name="Google Shape;2355;p301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6" name="Google Shape;2356;p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364885"/>
            <a:ext cx="1177394" cy="5386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301"/>
          <p:cNvSpPr/>
          <p:nvPr/>
        </p:nvSpPr>
        <p:spPr>
          <a:xfrm>
            <a:off x="242942" y="4170425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8" name="Google Shape;2358;p3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0336" y="1309733"/>
            <a:ext cx="4552929" cy="544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3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0627" y="112967"/>
            <a:ext cx="4325980" cy="1518088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301"/>
          <p:cNvSpPr/>
          <p:nvPr/>
        </p:nvSpPr>
        <p:spPr>
          <a:xfrm>
            <a:off x="8289985" y="1233576"/>
            <a:ext cx="552090" cy="26741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1" name="Google Shape;2361;p3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0627" y="1539013"/>
            <a:ext cx="4325980" cy="148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p30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0628" y="2807117"/>
            <a:ext cx="4325980" cy="1468983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301"/>
          <p:cNvSpPr/>
          <p:nvPr/>
        </p:nvSpPr>
        <p:spPr>
          <a:xfrm>
            <a:off x="8824822" y="3896268"/>
            <a:ext cx="526212" cy="26741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4" name="Google Shape;2364;p30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90627" y="4216017"/>
            <a:ext cx="4325980" cy="154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301"/>
          <p:cNvPicPr preferRelativeResize="0"/>
          <p:nvPr/>
        </p:nvPicPr>
        <p:blipFill rotWithShape="1">
          <a:blip r:embed="rId9">
            <a:alphaModFix/>
          </a:blip>
          <a:srcRect b="34329"/>
          <a:stretch/>
        </p:blipFill>
        <p:spPr>
          <a:xfrm>
            <a:off x="6310255" y="5654994"/>
            <a:ext cx="3959460" cy="109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301"/>
          <p:cNvSpPr/>
          <p:nvPr/>
        </p:nvSpPr>
        <p:spPr>
          <a:xfrm>
            <a:off x="9351034" y="5654994"/>
            <a:ext cx="918681" cy="33173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302"/>
          <p:cNvSpPr/>
          <p:nvPr/>
        </p:nvSpPr>
        <p:spPr>
          <a:xfrm>
            <a:off x="180923" y="380387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웹하드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2" name="Google Shape;2372;p302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3" name="Google Shape;2373;p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364885"/>
            <a:ext cx="1177394" cy="5386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p302"/>
          <p:cNvSpPr/>
          <p:nvPr/>
        </p:nvSpPr>
        <p:spPr>
          <a:xfrm>
            <a:off x="242942" y="4170425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5" name="Google Shape;2375;p302"/>
          <p:cNvPicPr preferRelativeResize="0"/>
          <p:nvPr/>
        </p:nvPicPr>
        <p:blipFill rotWithShape="1">
          <a:blip r:embed="rId4">
            <a:alphaModFix/>
          </a:blip>
          <a:srcRect b="1388"/>
          <a:stretch/>
        </p:blipFill>
        <p:spPr>
          <a:xfrm>
            <a:off x="1420336" y="1364885"/>
            <a:ext cx="4361282" cy="533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3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4178" y="717360"/>
            <a:ext cx="5387196" cy="2077509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302"/>
          <p:cNvSpPr/>
          <p:nvPr/>
        </p:nvSpPr>
        <p:spPr>
          <a:xfrm>
            <a:off x="9929004" y="2122098"/>
            <a:ext cx="681487" cy="3623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8" name="Google Shape;2378;p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4176" y="2614580"/>
            <a:ext cx="426720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30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7024" y="4199607"/>
            <a:ext cx="5281503" cy="1847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44"/>
          <p:cNvSpPr/>
          <p:nvPr/>
        </p:nvSpPr>
        <p:spPr>
          <a:xfrm>
            <a:off x="180923" y="39425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프로젝트 주제 선정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6" name="Google Shape;1256;p44"/>
          <p:cNvSpPr/>
          <p:nvPr/>
        </p:nvSpPr>
        <p:spPr>
          <a:xfrm>
            <a:off x="158063" y="130182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7" name="Google Shape;125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140" y="2482593"/>
            <a:ext cx="3920036" cy="289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8544" y="1137898"/>
            <a:ext cx="3633974" cy="293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7587" y="3824940"/>
            <a:ext cx="4401207" cy="2807354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44"/>
          <p:cNvSpPr/>
          <p:nvPr/>
        </p:nvSpPr>
        <p:spPr>
          <a:xfrm>
            <a:off x="481912" y="5488629"/>
            <a:ext cx="3348994" cy="85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선정 이유 1.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중소기업~대기업까지 넓은 적용도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p44"/>
          <p:cNvSpPr/>
          <p:nvPr/>
        </p:nvSpPr>
        <p:spPr>
          <a:xfrm>
            <a:off x="5191794" y="2867392"/>
            <a:ext cx="2247731" cy="85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선정 이유 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충분한 자료 수집 가능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2" name="Google Shape;1262;p44"/>
          <p:cNvSpPr/>
          <p:nvPr/>
        </p:nvSpPr>
        <p:spPr>
          <a:xfrm>
            <a:off x="8864330" y="4011033"/>
            <a:ext cx="3137397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선정 이유 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체계적이고 방대한 구성으로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API와 기능들 구현 가능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3" name="Google Shape;1263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37039" y="957612"/>
            <a:ext cx="3803789" cy="9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44"/>
          <p:cNvSpPr/>
          <p:nvPr/>
        </p:nvSpPr>
        <p:spPr>
          <a:xfrm>
            <a:off x="5256933" y="1142567"/>
            <a:ext cx="19640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선정 이유 세가지</a:t>
            </a:r>
            <a:endParaRPr sz="1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5cf33993b9_1_31"/>
          <p:cNvSpPr/>
          <p:nvPr/>
        </p:nvSpPr>
        <p:spPr>
          <a:xfrm>
            <a:off x="180925" y="380375"/>
            <a:ext cx="6048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개인스케줄러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5" name="Google Shape;2385;g5cf33993b9_1_31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6" name="Google Shape;2386;g5cf33993b9_1_31" descr="C:\Users\ezen-test\Downloads\screencapture-localhost-9090-finalproject-scheduler-scheduler-do-2019-08-02-12_43_4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63" y="1196636"/>
            <a:ext cx="11550187" cy="533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7" name="Google Shape;2387;g5cf33993b9_1_31" descr="C:\Users\ezen-test\Downloads\screencapture-localhost-9090-finalproject-scheduler-scheduler-do-2019-08-02-12_43_4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8040" y="2667761"/>
            <a:ext cx="3141432" cy="2395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g5cf33993b9_1_31"/>
          <p:cNvSpPr/>
          <p:nvPr/>
        </p:nvSpPr>
        <p:spPr>
          <a:xfrm>
            <a:off x="5000625" y="4819650"/>
            <a:ext cx="361950" cy="36195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CC2E5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9" name="Google Shape;2389;g5cf33993b9_1_31" descr="C:\Users\ezen-test\Downloads\screencapture-localhost-9090-finalproject-scheduler-scheduler-do-2019-08-02-12_43_49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08040" y="2678152"/>
            <a:ext cx="3141432" cy="23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g5cf33993b9_1_31" descr="C:\Users\ezen-test\Downloads\screencapture-localhost-9090-finalproject-scheduler-scheduler-do-2019-08-02-12_43_4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863" y="1208679"/>
            <a:ext cx="11550187" cy="533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1" name="Google Shape;2391;g5cf33993b9_1_31" descr="C:\Users\ezen-test\Downloads\screencapture-localhost-9090-finalproject-scheduler-scheduler-do-2019-08-02-12_43_49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03420" y="4121863"/>
            <a:ext cx="1394460" cy="61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g5cf33993b9_1_31" descr="C:\Users\ezen-test\Downloads\screencapture-localhost-9090-finalproject-scheduler-scheduler-do-2019-08-02-12_43_49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53600" y="5181600"/>
            <a:ext cx="1683068" cy="871687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Google Shape;2393;g5cf33993b9_1_31"/>
          <p:cNvSpPr/>
          <p:nvPr/>
        </p:nvSpPr>
        <p:spPr>
          <a:xfrm>
            <a:off x="5000624" y="4449975"/>
            <a:ext cx="302895" cy="5067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4" name="Google Shape;2394;g5cf33993b9_1_31" descr="C:\Users\ezen-test\Downloads\screencapture-localhost-9090-finalproject-scheduler-scheduler-do-2019-08-02-12_43_49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05606" y="2909943"/>
            <a:ext cx="2546299" cy="1934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5d2216fb96_0_1"/>
          <p:cNvSpPr/>
          <p:nvPr/>
        </p:nvSpPr>
        <p:spPr>
          <a:xfrm>
            <a:off x="180925" y="380375"/>
            <a:ext cx="635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부서 스케줄러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0" name="Google Shape;2400;g5d2216fb96_0_1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1" name="Google Shape;2401;g5d2216fb96_0_1"/>
          <p:cNvSpPr txBox="1"/>
          <p:nvPr/>
        </p:nvSpPr>
        <p:spPr>
          <a:xfrm>
            <a:off x="677200" y="5999023"/>
            <a:ext cx="10514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팀장 이상 스케줄 등록 및 수정 가능  사원은 조회만 가능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2" name="Google Shape;2402;g5d2216fb96_0_1" descr="C:\Users\ezen-test\Downloads\screencapture-localhost-9090-finalproject-teamscheduler-scheduler-do-2019-08-02-13_07_5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63" y="1303776"/>
            <a:ext cx="11523880" cy="4356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5cf33993b9_1_41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자원관리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8" name="Google Shape;2408;g5cf33993b9_1_41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9" name="Google Shape;2409;g5cf33993b9_1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75" y="1303775"/>
            <a:ext cx="11741875" cy="52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0" name="Google Shape;2410;g5cf33993b9_1_41"/>
          <p:cNvSpPr/>
          <p:nvPr/>
        </p:nvSpPr>
        <p:spPr>
          <a:xfrm>
            <a:off x="3213925" y="1577125"/>
            <a:ext cx="1123200" cy="262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1" name="Google Shape;2411;g5cf33993b9_1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0625" y="1577125"/>
            <a:ext cx="10276999" cy="18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g5cf33993b9_1_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0625" y="1310400"/>
            <a:ext cx="10389323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g5cf33993b9_1_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0625" y="4755200"/>
            <a:ext cx="10389326" cy="13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g5cf33993b9_1_41"/>
          <p:cNvSpPr/>
          <p:nvPr/>
        </p:nvSpPr>
        <p:spPr>
          <a:xfrm>
            <a:off x="2459800" y="5280525"/>
            <a:ext cx="334200" cy="481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5" name="Google Shape;2415;g5cf33993b9_1_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19050" y="1303775"/>
            <a:ext cx="2847475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g5cf33993b9_1_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26525" y="1310400"/>
            <a:ext cx="4922325" cy="50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g5cf33993b9_1_41"/>
          <p:cNvSpPr/>
          <p:nvPr/>
        </p:nvSpPr>
        <p:spPr>
          <a:xfrm>
            <a:off x="4612100" y="3429000"/>
            <a:ext cx="334200" cy="481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8" name="Google Shape;2418;g5cf33993b9_1_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35725" y="2849925"/>
            <a:ext cx="4352175" cy="23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g5cf33993b9_1_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10625" y="4612125"/>
            <a:ext cx="10389326" cy="16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0" name="Google Shape;2420;g5cf33993b9_1_41"/>
          <p:cNvSpPr/>
          <p:nvPr/>
        </p:nvSpPr>
        <p:spPr>
          <a:xfrm>
            <a:off x="5039900" y="5521150"/>
            <a:ext cx="895800" cy="48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1" name="Google Shape;2421;g5cf33993b9_1_4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26650" y="1303775"/>
            <a:ext cx="6537150" cy="52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Google Shape;2422;g5cf33993b9_1_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64100" y="1303775"/>
            <a:ext cx="10389323" cy="52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g5cf33993b9_1_41"/>
          <p:cNvSpPr/>
          <p:nvPr/>
        </p:nvSpPr>
        <p:spPr>
          <a:xfrm>
            <a:off x="10026350" y="2727225"/>
            <a:ext cx="454500" cy="481200"/>
          </a:xfrm>
          <a:prstGeom prst="upArrow">
            <a:avLst>
              <a:gd name="adj1" fmla="val 52948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g5cf33993b9_1_41"/>
          <p:cNvSpPr txBox="1"/>
          <p:nvPr/>
        </p:nvSpPr>
        <p:spPr>
          <a:xfrm>
            <a:off x="7472950" y="2994525"/>
            <a:ext cx="11232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5" name="Google Shape;2425;g5cf33993b9_1_41"/>
          <p:cNvSpPr txBox="1"/>
          <p:nvPr/>
        </p:nvSpPr>
        <p:spPr>
          <a:xfrm>
            <a:off x="6483800" y="1467925"/>
            <a:ext cx="1604100" cy="481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사용중 체크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6" name="Google Shape;2426;g5cf33993b9_1_41"/>
          <p:cNvSpPr/>
          <p:nvPr/>
        </p:nvSpPr>
        <p:spPr>
          <a:xfrm>
            <a:off x="8448850" y="1564100"/>
            <a:ext cx="561600" cy="481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g5cf33993b9_1_41"/>
          <p:cNvSpPr txBox="1"/>
          <p:nvPr/>
        </p:nvSpPr>
        <p:spPr>
          <a:xfrm>
            <a:off x="9010450" y="3429000"/>
            <a:ext cx="2777100" cy="481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자원 수정 삭제 신청스케줄러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5e01782e35_0_0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자원관리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3" name="Google Shape;2433;g5e01782e35_0_0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4" name="Google Shape;2434;g5e01782e3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250" y="1196625"/>
            <a:ext cx="11425200" cy="54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5e01782e35_0_25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자원관리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0" name="Google Shape;2440;g5e01782e35_0_25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1" name="Google Shape;2441;g5e01782e35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75" y="1196625"/>
            <a:ext cx="11761699" cy="53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5d2216fb96_1_4"/>
          <p:cNvSpPr/>
          <p:nvPr/>
        </p:nvSpPr>
        <p:spPr>
          <a:xfrm>
            <a:off x="180926" y="380375"/>
            <a:ext cx="79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자원 신청 스케줄러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7" name="Google Shape;2447;g5d2216fb96_1_4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8" name="Google Shape;2448;g5d2216fb96_1_4" descr="C:\Users\ezen-test\Downloads\screencapture-localhost-9090-finalproject-resScheduler-resScheduler-do-2019-08-02-13_11_3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2" y="1196636"/>
            <a:ext cx="11787195" cy="555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Google Shape;2449;g5d2216fb96_1_4"/>
          <p:cNvPicPr preferRelativeResize="0"/>
          <p:nvPr/>
        </p:nvPicPr>
        <p:blipFill rotWithShape="1">
          <a:blip r:embed="rId4">
            <a:alphaModFix/>
          </a:blip>
          <a:srcRect l="35952" t="34991" r="37812" b="34389"/>
          <a:stretch/>
        </p:blipFill>
        <p:spPr>
          <a:xfrm>
            <a:off x="4488934" y="2947047"/>
            <a:ext cx="3125449" cy="205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303"/>
          <p:cNvSpPr/>
          <p:nvPr/>
        </p:nvSpPr>
        <p:spPr>
          <a:xfrm>
            <a:off x="180926" y="380375"/>
            <a:ext cx="79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게시판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5" name="Google Shape;2455;p303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56" name="Google Shape;2456;p303" descr="C:\Users\ezen-test\Downloads\screencapture-localhost-9090-finalproject-Board-BoardAllList-do-2019-08-02-14_34_1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62" y="1303775"/>
            <a:ext cx="11567423" cy="508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303"/>
          <p:cNvPicPr preferRelativeResize="0"/>
          <p:nvPr/>
        </p:nvPicPr>
        <p:blipFill rotWithShape="1">
          <a:blip r:embed="rId4">
            <a:alphaModFix/>
          </a:blip>
          <a:srcRect l="12062" t="20364" r="1905" b="32680"/>
          <a:stretch/>
        </p:blipFill>
        <p:spPr>
          <a:xfrm>
            <a:off x="1553027" y="1902083"/>
            <a:ext cx="10086523" cy="237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303"/>
          <p:cNvPicPr preferRelativeResize="0"/>
          <p:nvPr/>
        </p:nvPicPr>
        <p:blipFill rotWithShape="1">
          <a:blip r:embed="rId5">
            <a:alphaModFix/>
          </a:blip>
          <a:srcRect l="38095" t="6084" r="37936" b="81218"/>
          <a:stretch/>
        </p:blipFill>
        <p:spPr>
          <a:xfrm>
            <a:off x="3795715" y="1451429"/>
            <a:ext cx="4383315" cy="13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Google Shape;2459;p303" descr="C:\Users\ezen-test\Downloads\screencapture-localhost-9090-finalproject-Board-BoardAllList-do-2019-08-02-14_38_3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663" y="1303775"/>
            <a:ext cx="11567422" cy="52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5f77f8ce7b_1_9"/>
          <p:cNvSpPr/>
          <p:nvPr/>
        </p:nvSpPr>
        <p:spPr>
          <a:xfrm>
            <a:off x="180926" y="380375"/>
            <a:ext cx="79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게시판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5" name="Google Shape;2465;g5f77f8ce7b_1_9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6" name="Google Shape;2466;g5f77f8ce7b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5" y="1196625"/>
            <a:ext cx="11741875" cy="55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5f77f8ce7b_1_0"/>
          <p:cNvSpPr/>
          <p:nvPr/>
        </p:nvSpPr>
        <p:spPr>
          <a:xfrm>
            <a:off x="180926" y="380375"/>
            <a:ext cx="796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게시판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2" name="Google Shape;2472;g5f77f8ce7b_1_0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3" name="Google Shape;2473;g5f77f8ce7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5" y="1196625"/>
            <a:ext cx="11706024" cy="55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95"/>
          <p:cNvSpPr/>
          <p:nvPr/>
        </p:nvSpPr>
        <p:spPr>
          <a:xfrm>
            <a:off x="180923" y="380387"/>
            <a:ext cx="691861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근태관리</a:t>
            </a:r>
            <a:endParaRPr lang="en-US" altLang="ko-KR" sz="3600" b="1" i="1" dirty="0" smtClean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8" name="Google Shape;1968;p195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2" y="1228257"/>
            <a:ext cx="10796353" cy="54889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46" descr="C:\Users\Administrator\Desktop\메인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335" y="1097175"/>
            <a:ext cx="8036381" cy="486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46"/>
          <p:cNvSpPr/>
          <p:nvPr/>
        </p:nvSpPr>
        <p:spPr>
          <a:xfrm>
            <a:off x="8602929" y="3155483"/>
            <a:ext cx="3465118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 메뉴구성 벤치마킹</a:t>
            </a:r>
            <a:r>
              <a:rPr lang="ko-KR" sz="9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1" name="Google Shape;1271;p46"/>
          <p:cNvSpPr/>
          <p:nvPr/>
        </p:nvSpPr>
        <p:spPr>
          <a:xfrm>
            <a:off x="180923" y="-11555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벤치마킹 (메인화면)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2" name="Google Shape;1272;p46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3" name="Google Shape;1273;p46"/>
          <p:cNvSpPr txBox="1"/>
          <p:nvPr/>
        </p:nvSpPr>
        <p:spPr>
          <a:xfrm>
            <a:off x="621102" y="6461185"/>
            <a:ext cx="34227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벤치 마킹 사이트 www.daouoffice.com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95"/>
          <p:cNvSpPr/>
          <p:nvPr/>
        </p:nvSpPr>
        <p:spPr>
          <a:xfrm>
            <a:off x="180923" y="380387"/>
            <a:ext cx="691861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근태관리</a:t>
            </a:r>
            <a:endParaRPr lang="en-US" altLang="ko-KR" sz="3600" b="1" i="1" dirty="0" smtClean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8" name="Google Shape;1968;p195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9" name="Google Shape;1969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10710"/>
            <a:ext cx="5964517" cy="53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Kims\Desktop\222222222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7040" y="5641657"/>
            <a:ext cx="1734366" cy="1076467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5399314" y="1532709"/>
            <a:ext cx="235132" cy="191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 descr="C:\Users\Kims\Desktop\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74080" y="1236139"/>
            <a:ext cx="6217920" cy="5621861"/>
          </a:xfrm>
          <a:prstGeom prst="rect">
            <a:avLst/>
          </a:prstGeom>
          <a:noFill/>
        </p:spPr>
      </p:pic>
      <p:sp>
        <p:nvSpPr>
          <p:cNvPr id="9" name="오른쪽 화살표 8"/>
          <p:cNvSpPr/>
          <p:nvPr/>
        </p:nvSpPr>
        <p:spPr>
          <a:xfrm>
            <a:off x="6601097" y="2264229"/>
            <a:ext cx="775063" cy="27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981404" y="2325189"/>
            <a:ext cx="2503715" cy="169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15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근태관리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8" name="Google Shape;2488;p115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 descr="C:\Users\Kims\Desktop\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096" y="1245326"/>
            <a:ext cx="1790700" cy="5482046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52550" y="3178629"/>
            <a:ext cx="1619794" cy="26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Kims\Desktop\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58167" y="1236139"/>
            <a:ext cx="8746449" cy="5621861"/>
          </a:xfrm>
          <a:prstGeom prst="rect">
            <a:avLst/>
          </a:prstGeom>
          <a:noFill/>
        </p:spPr>
      </p:pic>
      <p:sp>
        <p:nvSpPr>
          <p:cNvPr id="13" name="오른쪽 화살표 12"/>
          <p:cNvSpPr/>
          <p:nvPr/>
        </p:nvSpPr>
        <p:spPr>
          <a:xfrm>
            <a:off x="2072640" y="3082835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116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근태관리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0" name="Google Shape;2500;p116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 descr="C:\Users\Kims\Desktop\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48368"/>
            <a:ext cx="5643154" cy="5609632"/>
          </a:xfrm>
          <a:prstGeom prst="rect">
            <a:avLst/>
          </a:prstGeom>
          <a:noFill/>
        </p:spPr>
      </p:pic>
      <p:pic>
        <p:nvPicPr>
          <p:cNvPr id="3075" name="Picture 3" descr="C:\Users\Kims\Desktop\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1864" y="1236616"/>
            <a:ext cx="6540136" cy="56213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17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근태관리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9" name="Google Shape;2509;p117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 descr="C:\Users\Kims\Desktop\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50904"/>
            <a:ext cx="5634446" cy="5607096"/>
          </a:xfrm>
          <a:prstGeom prst="rect">
            <a:avLst/>
          </a:prstGeom>
          <a:noFill/>
        </p:spPr>
      </p:pic>
      <p:pic>
        <p:nvPicPr>
          <p:cNvPr id="4099" name="Picture 3" descr="C:\Users\Kims\Desktop\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1863" y="1227909"/>
            <a:ext cx="6540137" cy="56300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근태관리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 descr="C:\Users\Kims\Desktop\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206" y="1467124"/>
            <a:ext cx="8525691" cy="49598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</a:t>
            </a:r>
            <a:r>
              <a:rPr lang="ko-KR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 descr="C:\Users\Kims\Desktop\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65193"/>
            <a:ext cx="1800225" cy="5592807"/>
          </a:xfrm>
          <a:prstGeom prst="rect">
            <a:avLst/>
          </a:prstGeom>
          <a:noFill/>
        </p:spPr>
      </p:pic>
      <p:pic>
        <p:nvPicPr>
          <p:cNvPr id="6147" name="Picture 3" descr="C:\Users\Kims\Desktop\1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1250" y="1238729"/>
            <a:ext cx="9010750" cy="5619271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04504" y="4511042"/>
            <a:ext cx="1619794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924594" y="4415247"/>
            <a:ext cx="978408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</a:t>
            </a:r>
            <a:r>
              <a:rPr lang="ko-KR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95" name="Picture 3" descr="C:\Users\Kims\Desktop\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4970"/>
            <a:ext cx="6879771" cy="5516756"/>
          </a:xfrm>
          <a:prstGeom prst="rect">
            <a:avLst/>
          </a:prstGeom>
          <a:noFill/>
        </p:spPr>
      </p:pic>
      <p:pic>
        <p:nvPicPr>
          <p:cNvPr id="8196" name="Picture 4" descr="C:\Users\Kims\Desktop\z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29450" y="2922542"/>
            <a:ext cx="5162550" cy="438150"/>
          </a:xfrm>
          <a:prstGeom prst="rect">
            <a:avLst/>
          </a:prstGeom>
          <a:noFill/>
        </p:spPr>
      </p:pic>
      <p:pic>
        <p:nvPicPr>
          <p:cNvPr id="8197" name="Picture 5" descr="C:\Users\Kims\Desktop\x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27817" y="2397716"/>
            <a:ext cx="5172892" cy="390525"/>
          </a:xfrm>
          <a:prstGeom prst="rect">
            <a:avLst/>
          </a:prstGeom>
          <a:noFill/>
        </p:spPr>
      </p:pic>
      <p:pic>
        <p:nvPicPr>
          <p:cNvPr id="8198" name="Picture 6" descr="C:\Users\Kims\Desktop\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9109" y="1910851"/>
            <a:ext cx="5172891" cy="371475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618310" y="2116185"/>
            <a:ext cx="1619794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492137" y="2020390"/>
            <a:ext cx="2302110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</a:t>
            </a:r>
            <a:r>
              <a:rPr lang="ko-KR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95" name="Picture 3" descr="C:\Users\Kims\Desktop\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14970"/>
            <a:ext cx="5956916" cy="5643030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1733006" y="2987042"/>
            <a:ext cx="383177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135085" y="2865121"/>
            <a:ext cx="2302110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C:\Users\Kims\Desktop\1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6663" y="1219200"/>
            <a:ext cx="6235337" cy="563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</a:t>
            </a:r>
            <a:r>
              <a:rPr lang="ko-KR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42" name="Picture 2" descr="C:\Users\Kims\Desktop\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31343"/>
            <a:ext cx="7695957" cy="5003993"/>
          </a:xfrm>
          <a:prstGeom prst="rect">
            <a:avLst/>
          </a:prstGeom>
          <a:noFill/>
        </p:spPr>
      </p:pic>
      <p:pic>
        <p:nvPicPr>
          <p:cNvPr id="10243" name="Picture 3" descr="C:\Users\Kims\Desktop\1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49280" y="1192529"/>
            <a:ext cx="4342720" cy="1790700"/>
          </a:xfrm>
          <a:prstGeom prst="rect">
            <a:avLst/>
          </a:prstGeom>
          <a:noFill/>
        </p:spPr>
      </p:pic>
      <p:pic>
        <p:nvPicPr>
          <p:cNvPr id="10244" name="Picture 4" descr="C:\Users\Kims\Desktop\1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0025" y="3246120"/>
            <a:ext cx="4371975" cy="18288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1053738" y="3474720"/>
            <a:ext cx="1419496" cy="1567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58091" y="3635830"/>
            <a:ext cx="1075509" cy="178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6705600" y="3570515"/>
            <a:ext cx="1056784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6701246" y="2068286"/>
            <a:ext cx="1056784" cy="420013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</a:t>
            </a:r>
            <a:r>
              <a:rPr lang="ko-KR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7" name="Picture 3" descr="C:\Users\Kims\Desktop\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38729"/>
            <a:ext cx="9010750" cy="5619271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792481" y="6418219"/>
            <a:ext cx="287382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8029302" y="3587933"/>
            <a:ext cx="978408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C:\Users\Kims\Desktop\1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3372" y="3137535"/>
            <a:ext cx="3178628" cy="1314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47" descr="C:\Users\Administrator\Desktop\게시판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542" y="1242243"/>
            <a:ext cx="8177315" cy="48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47"/>
          <p:cNvSpPr/>
          <p:nvPr/>
        </p:nvSpPr>
        <p:spPr>
          <a:xfrm>
            <a:off x="8865948" y="3301458"/>
            <a:ext cx="3465118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형식 벤치마킹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0" name="Google Shape;1280;p47"/>
          <p:cNvSpPr/>
          <p:nvPr/>
        </p:nvSpPr>
        <p:spPr>
          <a:xfrm>
            <a:off x="180923" y="-11555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벤치마킹 (전사공지)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1" name="Google Shape;1281;p47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</a:t>
            </a:r>
            <a:r>
              <a:rPr lang="ko-KR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 descr="C:\Users\Kims\Desktop\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65193"/>
            <a:ext cx="1800225" cy="559280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30630" y="4702630"/>
            <a:ext cx="1619794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924594" y="4589420"/>
            <a:ext cx="978408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C:\Users\Kims\Desktop\1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97884" y="1291486"/>
            <a:ext cx="9094115" cy="55665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</a:t>
            </a:r>
            <a:r>
              <a:rPr lang="ko-KR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1" name="Picture 3" descr="C:\Users\Kims\Desktop\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1487"/>
            <a:ext cx="5712823" cy="5566513"/>
          </a:xfrm>
          <a:prstGeom prst="rect">
            <a:avLst/>
          </a:prstGeom>
          <a:noFill/>
        </p:spPr>
      </p:pic>
      <p:pic>
        <p:nvPicPr>
          <p:cNvPr id="12290" name="Picture 2" descr="C:\Users\Kims\Desktop\1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2823" y="1306286"/>
            <a:ext cx="6479177" cy="5551714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4632961" y="2569031"/>
            <a:ext cx="217713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111931" y="2464527"/>
            <a:ext cx="592183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</a:t>
            </a:r>
            <a:r>
              <a:rPr lang="ko-KR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1" name="Picture 3" descr="C:\Users\Kims\Desktop\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1487"/>
            <a:ext cx="5712823" cy="5566513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4859384" y="2569031"/>
            <a:ext cx="217713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111931" y="2464527"/>
            <a:ext cx="592183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C:\Users\Kims\Desktop\1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2824" y="1288869"/>
            <a:ext cx="6479176" cy="5569131"/>
          </a:xfrm>
          <a:prstGeom prst="rect">
            <a:avLst/>
          </a:prstGeom>
          <a:noFill/>
        </p:spPr>
      </p:pic>
      <p:pic>
        <p:nvPicPr>
          <p:cNvPr id="13315" name="Picture 3" descr="C:\Users\Kims\Desktop\2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49691" y="1488488"/>
            <a:ext cx="2142309" cy="67124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9191898" y="1719946"/>
            <a:ext cx="217713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444445" y="1615442"/>
            <a:ext cx="592183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</a:t>
            </a:r>
            <a:r>
              <a:rPr lang="ko-KR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 descr="C:\Users\Kims\Desktop\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65193"/>
            <a:ext cx="1800225" cy="559280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04503" y="5077099"/>
            <a:ext cx="1619794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915885" y="4981304"/>
            <a:ext cx="978408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 descr="C:\Users\Kims\Desktop\2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53474" y="1262743"/>
            <a:ext cx="9238526" cy="55952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</a:t>
            </a:r>
            <a:r>
              <a:rPr lang="ko-KR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38" name="Picture 2" descr="C:\Users\Kims\Desktop\2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62743"/>
            <a:ext cx="7942217" cy="5595257"/>
          </a:xfrm>
          <a:prstGeom prst="rect">
            <a:avLst/>
          </a:prstGeom>
          <a:noFill/>
        </p:spPr>
      </p:pic>
      <p:pic>
        <p:nvPicPr>
          <p:cNvPr id="15362" name="Picture 2" descr="C:\Users\Kims\Desktop\2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68343" y="2240974"/>
            <a:ext cx="4223657" cy="1285875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6468186" y="2556009"/>
            <a:ext cx="307083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871400" y="2469092"/>
            <a:ext cx="978408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 </a:t>
            </a:r>
            <a:r>
              <a:rPr lang="ko-KR" altLang="en-US" sz="3600" b="1" i="1" u="none" strike="noStrike" cap="none" dirty="0" err="1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3600" b="1" i="1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 descr="C:\Users\Kims\Desktop\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65193"/>
            <a:ext cx="1800225" cy="559280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3806" y="2255521"/>
            <a:ext cx="783771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889759" y="2168436"/>
            <a:ext cx="978408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 descr="C:\Users\Kims\Desktop\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9484" y="1262743"/>
            <a:ext cx="9272515" cy="55952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err="1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3600" b="1" i="1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86" name="Picture 2" descr="C:\Users\Kims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62743"/>
            <a:ext cx="6000206" cy="5595257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984070" y="2778035"/>
            <a:ext cx="287382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963885" y="2682241"/>
            <a:ext cx="978408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8914" y="1262743"/>
            <a:ext cx="6183086" cy="559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8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</a:t>
            </a:r>
            <a:r>
              <a:rPr lang="ko-KR" sz="3600" b="1" i="1" u="none" strike="noStrike" cap="none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20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349829"/>
            <a:ext cx="7428412" cy="550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 descr="C:\Users\Kims\Desktop\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0025" y="2702923"/>
            <a:ext cx="4371975" cy="12954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923110" y="6596742"/>
            <a:ext cx="243840" cy="22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392090" y="3146147"/>
            <a:ext cx="978408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95"/>
          <p:cNvSpPr/>
          <p:nvPr/>
        </p:nvSpPr>
        <p:spPr>
          <a:xfrm>
            <a:off x="180923" y="380387"/>
            <a:ext cx="691861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</a:t>
            </a:r>
            <a:r>
              <a:rPr lang="ko-KR" altLang="en-US" sz="3600" b="1" i="1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</a:t>
            </a:r>
            <a:endParaRPr lang="en-US" altLang="ko-KR" sz="3600" b="1" i="1" dirty="0" smtClean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8" name="Google Shape;1968;p195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9" name="Google Shape;1969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10710"/>
            <a:ext cx="5964517" cy="53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Kims\Desktop\222222222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7040" y="5641657"/>
            <a:ext cx="1734366" cy="1076467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5634445" y="1532709"/>
            <a:ext cx="235132" cy="191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Google Shape;193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2789" y="1497875"/>
            <a:ext cx="6209211" cy="536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오른쪽 화살표 11"/>
          <p:cNvSpPr/>
          <p:nvPr/>
        </p:nvSpPr>
        <p:spPr>
          <a:xfrm>
            <a:off x="5956662" y="1404433"/>
            <a:ext cx="978408" cy="4200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48" descr="C:\Users\Administrator\Desktop\캘린더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819" y="1115504"/>
            <a:ext cx="8176352" cy="501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48"/>
          <p:cNvSpPr/>
          <p:nvPr/>
        </p:nvSpPr>
        <p:spPr>
          <a:xfrm>
            <a:off x="8763010" y="3247821"/>
            <a:ext cx="3465118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캘린더 벤치마킹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8" name="Google Shape;1288;p48"/>
          <p:cNvSpPr/>
          <p:nvPr/>
        </p:nvSpPr>
        <p:spPr>
          <a:xfrm>
            <a:off x="180923" y="-11555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벤치마킹 (캘린더)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9" name="Google Shape;1289;p48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49" descr="C:\Users\Administrator\Desktop\자원관리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998" y="1209655"/>
            <a:ext cx="7968635" cy="5078319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49"/>
          <p:cNvSpPr/>
          <p:nvPr/>
        </p:nvSpPr>
        <p:spPr>
          <a:xfrm>
            <a:off x="8737717" y="3135693"/>
            <a:ext cx="346511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자원관리 벤치마킹</a:t>
            </a:r>
            <a:endParaRPr sz="1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p49"/>
          <p:cNvSpPr/>
          <p:nvPr/>
        </p:nvSpPr>
        <p:spPr>
          <a:xfrm>
            <a:off x="180923" y="-11555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벤치마킹 (자원관리)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7" name="Google Shape;1297;p49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50" descr="C:\Users\Administrator\Desktop\전자결재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20" y="1244592"/>
            <a:ext cx="8002368" cy="51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50"/>
          <p:cNvSpPr/>
          <p:nvPr/>
        </p:nvSpPr>
        <p:spPr>
          <a:xfrm>
            <a:off x="8567340" y="3080035"/>
            <a:ext cx="3465118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전자결재 벤치마킹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4" name="Google Shape;1304;p50"/>
          <p:cNvSpPr/>
          <p:nvPr/>
        </p:nvSpPr>
        <p:spPr>
          <a:xfrm>
            <a:off x="180923" y="-115558"/>
            <a:ext cx="576729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벤치마킹 (전자결재 1)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5" name="Google Shape;1305;p50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Google Shape;1310;p51" descr="C:\Users\Administrator\Desktop\결재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643" y="1173888"/>
            <a:ext cx="8286502" cy="5053044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51"/>
          <p:cNvSpPr/>
          <p:nvPr/>
        </p:nvSpPr>
        <p:spPr>
          <a:xfrm>
            <a:off x="8738391" y="3326525"/>
            <a:ext cx="3465118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전자결재 신청서 벤치마킹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2" name="Google Shape;1312;p51"/>
          <p:cNvSpPr/>
          <p:nvPr/>
        </p:nvSpPr>
        <p:spPr>
          <a:xfrm>
            <a:off x="180923" y="-115558"/>
            <a:ext cx="576729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벤치마킹 (전자결재 2)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3" name="Google Shape;1313;p51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52" descr="C:\Users\Administrator\Desktop\근태관리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279" y="1265307"/>
            <a:ext cx="8164045" cy="48423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52"/>
          <p:cNvSpPr/>
          <p:nvPr/>
        </p:nvSpPr>
        <p:spPr>
          <a:xfrm>
            <a:off x="8529324" y="3056180"/>
            <a:ext cx="3465118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근태관리 벤치마킹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0" name="Google Shape;1320;p52"/>
          <p:cNvSpPr/>
          <p:nvPr/>
        </p:nvSpPr>
        <p:spPr>
          <a:xfrm>
            <a:off x="180923" y="-11555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벤치마킹 (근태관리)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1" name="Google Shape;1321;p52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53" descr="C:\Users\Administrator\Desktop\자료실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159" y="1535679"/>
            <a:ext cx="8272173" cy="51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53"/>
          <p:cNvSpPr/>
          <p:nvPr/>
        </p:nvSpPr>
        <p:spPr>
          <a:xfrm>
            <a:off x="8726882" y="3207256"/>
            <a:ext cx="3465118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자료실 벤치마킹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8" name="Google Shape;1328;p53"/>
          <p:cNvSpPr/>
          <p:nvPr/>
        </p:nvSpPr>
        <p:spPr>
          <a:xfrm>
            <a:off x="180923" y="-11555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벤치마킹 (자료실)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9" name="Google Shape;1329;p53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"/>
          <p:cNvSpPr/>
          <p:nvPr/>
        </p:nvSpPr>
        <p:spPr>
          <a:xfrm>
            <a:off x="0" y="30996"/>
            <a:ext cx="4200042" cy="130118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0" name="Google Shape;1080;p2"/>
          <p:cNvSpPr/>
          <p:nvPr/>
        </p:nvSpPr>
        <p:spPr>
          <a:xfrm>
            <a:off x="259893" y="136281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3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1" name="Google Shape;1081;p2"/>
          <p:cNvSpPr/>
          <p:nvPr/>
        </p:nvSpPr>
        <p:spPr>
          <a:xfrm>
            <a:off x="89323" y="334078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2"/>
          <p:cNvSpPr txBox="1"/>
          <p:nvPr/>
        </p:nvSpPr>
        <p:spPr>
          <a:xfrm>
            <a:off x="309972" y="1937289"/>
            <a:ext cx="25891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프로젝트 개요</a:t>
            </a:r>
            <a:endParaRPr sz="2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3" name="Google Shape;1083;p2"/>
          <p:cNvSpPr txBox="1"/>
          <p:nvPr/>
        </p:nvSpPr>
        <p:spPr>
          <a:xfrm>
            <a:off x="309972" y="4526216"/>
            <a:ext cx="33137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프로젝트 주제 선정</a:t>
            </a:r>
            <a:endParaRPr sz="2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4" name="Google Shape;1084;p2"/>
          <p:cNvSpPr txBox="1"/>
          <p:nvPr/>
        </p:nvSpPr>
        <p:spPr>
          <a:xfrm>
            <a:off x="3684084" y="1937289"/>
            <a:ext cx="25891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프로젝트 계획</a:t>
            </a:r>
            <a:endParaRPr sz="2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5" name="Google Shape;1085;p2"/>
          <p:cNvSpPr txBox="1"/>
          <p:nvPr/>
        </p:nvSpPr>
        <p:spPr>
          <a:xfrm>
            <a:off x="3777072" y="4526216"/>
            <a:ext cx="228139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사이트 구성</a:t>
            </a:r>
            <a:endParaRPr sz="2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6" name="Google Shape;1086;p2"/>
          <p:cNvSpPr txBox="1"/>
          <p:nvPr/>
        </p:nvSpPr>
        <p:spPr>
          <a:xfrm>
            <a:off x="6772758" y="1941760"/>
            <a:ext cx="18020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UseCase</a:t>
            </a:r>
            <a:endParaRPr sz="2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7" name="Google Shape;1087;p2"/>
          <p:cNvSpPr txBox="1"/>
          <p:nvPr/>
        </p:nvSpPr>
        <p:spPr>
          <a:xfrm>
            <a:off x="743926" y="2510556"/>
            <a:ext cx="18190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 사이트 개요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8" name="Google Shape;1088;p2"/>
          <p:cNvSpPr txBox="1"/>
          <p:nvPr/>
        </p:nvSpPr>
        <p:spPr>
          <a:xfrm>
            <a:off x="743926" y="2941543"/>
            <a:ext cx="18190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-2 목적 및 목표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2"/>
          <p:cNvSpPr txBox="1"/>
          <p:nvPr/>
        </p:nvSpPr>
        <p:spPr>
          <a:xfrm>
            <a:off x="743926" y="3407016"/>
            <a:ext cx="201905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-3 개발환경 / API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2"/>
          <p:cNvSpPr txBox="1"/>
          <p:nvPr/>
        </p:nvSpPr>
        <p:spPr>
          <a:xfrm>
            <a:off x="743926" y="3849296"/>
            <a:ext cx="22605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-4 시스템 아키텍쳐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2"/>
          <p:cNvSpPr txBox="1"/>
          <p:nvPr/>
        </p:nvSpPr>
        <p:spPr>
          <a:xfrm>
            <a:off x="743924" y="5064637"/>
            <a:ext cx="21552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 주제 선정 이유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2"/>
          <p:cNvSpPr txBox="1"/>
          <p:nvPr/>
        </p:nvSpPr>
        <p:spPr>
          <a:xfrm>
            <a:off x="743925" y="5510725"/>
            <a:ext cx="226053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-2 벤치마킹 사이트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2"/>
          <p:cNvSpPr txBox="1"/>
          <p:nvPr/>
        </p:nvSpPr>
        <p:spPr>
          <a:xfrm>
            <a:off x="4025685" y="2509073"/>
            <a:ext cx="125853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 WBS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2"/>
          <p:cNvSpPr txBox="1"/>
          <p:nvPr/>
        </p:nvSpPr>
        <p:spPr>
          <a:xfrm>
            <a:off x="4025685" y="2940128"/>
            <a:ext cx="148437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-2 제작일정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5" name="Google Shape;1095;p2"/>
          <p:cNvSpPr txBox="1"/>
          <p:nvPr/>
        </p:nvSpPr>
        <p:spPr>
          <a:xfrm>
            <a:off x="4025685" y="3365636"/>
            <a:ext cx="148437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-3 업무분담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6" name="Google Shape;1096;p2"/>
          <p:cNvSpPr txBox="1"/>
          <p:nvPr/>
        </p:nvSpPr>
        <p:spPr>
          <a:xfrm>
            <a:off x="3999889" y="5064637"/>
            <a:ext cx="151016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사이트맵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7" name="Google Shape;1097;p2"/>
          <p:cNvSpPr txBox="1"/>
          <p:nvPr/>
        </p:nvSpPr>
        <p:spPr>
          <a:xfrm>
            <a:off x="6772758" y="2509073"/>
            <a:ext cx="2480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06 요구사항분석</a:t>
            </a:r>
            <a:endParaRPr sz="2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8" name="Google Shape;1098;p2"/>
          <p:cNvSpPr txBox="1"/>
          <p:nvPr/>
        </p:nvSpPr>
        <p:spPr>
          <a:xfrm>
            <a:off x="7079557" y="2987320"/>
            <a:ext cx="2113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FBS(기능 정의서)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2"/>
          <p:cNvSpPr txBox="1"/>
          <p:nvPr/>
        </p:nvSpPr>
        <p:spPr>
          <a:xfrm>
            <a:off x="6772758" y="3517653"/>
            <a:ext cx="16498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07 DB설계</a:t>
            </a:r>
            <a:endParaRPr sz="2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0" name="Google Shape;1100;p2"/>
          <p:cNvSpPr txBox="1"/>
          <p:nvPr/>
        </p:nvSpPr>
        <p:spPr>
          <a:xfrm>
            <a:off x="6956300" y="4035152"/>
            <a:ext cx="25386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 논리 물리적 모델링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1" name="Google Shape;1101;p2"/>
          <p:cNvSpPr txBox="1"/>
          <p:nvPr/>
        </p:nvSpPr>
        <p:spPr>
          <a:xfrm>
            <a:off x="6956300" y="4421066"/>
            <a:ext cx="190031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-2 테이블정의서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2" name="Google Shape;1102;p2"/>
          <p:cNvSpPr txBox="1"/>
          <p:nvPr/>
        </p:nvSpPr>
        <p:spPr>
          <a:xfrm>
            <a:off x="6745048" y="4987881"/>
            <a:ext cx="30957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08 클래스다이어그램</a:t>
            </a:r>
            <a:endParaRPr sz="2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3" name="Google Shape;1103;p2"/>
          <p:cNvSpPr txBox="1"/>
          <p:nvPr/>
        </p:nvSpPr>
        <p:spPr>
          <a:xfrm>
            <a:off x="9640385" y="1937289"/>
            <a:ext cx="21723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09 스토리보드</a:t>
            </a:r>
            <a:endParaRPr sz="2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56" descr="C:\Users\Administrator\Desktop\주소록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752" y="1361527"/>
            <a:ext cx="8150007" cy="46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56"/>
          <p:cNvSpPr/>
          <p:nvPr/>
        </p:nvSpPr>
        <p:spPr>
          <a:xfrm>
            <a:off x="8532759" y="3500384"/>
            <a:ext cx="3465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주소록 벤치마킹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6" name="Google Shape;1336;p56"/>
          <p:cNvSpPr/>
          <p:nvPr/>
        </p:nvSpPr>
        <p:spPr>
          <a:xfrm>
            <a:off x="180923" y="-11555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벤치마킹 (주소록)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7" name="Google Shape;1337;p56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54" descr="C:\Users\Administrator\Desktop\인사관리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977" y="964926"/>
            <a:ext cx="7997210" cy="513000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54"/>
          <p:cNvSpPr/>
          <p:nvPr/>
        </p:nvSpPr>
        <p:spPr>
          <a:xfrm>
            <a:off x="8567340" y="3199304"/>
            <a:ext cx="3465118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인사관리 벤치마킹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4" name="Google Shape;1344;p54"/>
          <p:cNvSpPr/>
          <p:nvPr/>
        </p:nvSpPr>
        <p:spPr>
          <a:xfrm>
            <a:off x="180923" y="-115558"/>
            <a:ext cx="55181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벤치마킹 (인사관리)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5" name="Google Shape;1345;p54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6" name="Google Shape;1346;p54"/>
          <p:cNvSpPr txBox="1"/>
          <p:nvPr/>
        </p:nvSpPr>
        <p:spPr>
          <a:xfrm>
            <a:off x="396815" y="6487065"/>
            <a:ext cx="31983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벤치 마킹 사이트 www.ecount.co.kr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oogle Shape;1351;p55" descr="C:\Users\Administrator\Desktop\익명게시판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235" y="1592351"/>
            <a:ext cx="8044774" cy="49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55"/>
          <p:cNvSpPr/>
          <p:nvPr/>
        </p:nvSpPr>
        <p:spPr>
          <a:xfrm>
            <a:off x="8551438" y="3167499"/>
            <a:ext cx="3465118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익명게시판 벤치마킹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3" name="Google Shape;1353;p55"/>
          <p:cNvSpPr/>
          <p:nvPr/>
        </p:nvSpPr>
        <p:spPr>
          <a:xfrm>
            <a:off x="180923" y="-115558"/>
            <a:ext cx="580424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벤치마킹 (익명게시판)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4" name="Google Shape;1354;p55"/>
          <p:cNvSpPr/>
          <p:nvPr/>
        </p:nvSpPr>
        <p:spPr>
          <a:xfrm>
            <a:off x="158063" y="52695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7"/>
          <p:cNvSpPr/>
          <p:nvPr/>
        </p:nvSpPr>
        <p:spPr>
          <a:xfrm>
            <a:off x="2235992" y="1715004"/>
            <a:ext cx="7466676" cy="2935731"/>
          </a:xfrm>
          <a:prstGeom prst="roundRect">
            <a:avLst>
              <a:gd name="adj" fmla="val 16667"/>
            </a:avLst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57"/>
          <p:cNvSpPr/>
          <p:nvPr/>
        </p:nvSpPr>
        <p:spPr>
          <a:xfrm>
            <a:off x="3244900" y="2582725"/>
            <a:ext cx="690908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프로젝트 계획</a:t>
            </a:r>
            <a:endParaRPr sz="4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1" name="Google Shape;1361;p57"/>
          <p:cNvSpPr/>
          <p:nvPr/>
        </p:nvSpPr>
        <p:spPr>
          <a:xfrm>
            <a:off x="2687306" y="2491187"/>
            <a:ext cx="67617" cy="13833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58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WBS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7" name="Google Shape;1367;p58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8" name="Google Shape;1368;p58" descr="C:\Users\ezen-test\Desktop\wbs 사진\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257549"/>
            <a:ext cx="11800326" cy="5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59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4" name="Google Shape;1374;p59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WBS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5" name="Google Shape;1375;p59" descr="C:\Users\ezen-test\Desktop\wbs 사진\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23" y="1257549"/>
            <a:ext cx="11807877" cy="52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60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1" name="Google Shape;1381;p60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WBS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2" name="Google Shape;1382;p60" descr="C:\Users\ezen-test\Desktop\새 폴더\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82" y="1257550"/>
            <a:ext cx="11746918" cy="528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61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8" name="Google Shape;1388;p61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WBS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9" name="Google Shape;1389;p61" descr="C:\Users\ezen-test\Desktop\새 폴더\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2" y="1257549"/>
            <a:ext cx="11845251" cy="531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62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5" name="Google Shape;1395;p62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WBS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6" name="Google Shape;1396;p62" descr="C:\Users\ezen-test\Desktop\새 폴더\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257550"/>
            <a:ext cx="11787194" cy="306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3"/>
          <p:cNvSpPr/>
          <p:nvPr/>
        </p:nvSpPr>
        <p:spPr>
          <a:xfrm>
            <a:off x="1127915" y="325312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2" name="Google Shape;1402;p63"/>
          <p:cNvSpPr/>
          <p:nvPr/>
        </p:nvSpPr>
        <p:spPr>
          <a:xfrm>
            <a:off x="0" y="1600394"/>
            <a:ext cx="12192000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03" name="Google Shape;1403;p63"/>
          <p:cNvCxnSpPr/>
          <p:nvPr/>
        </p:nvCxnSpPr>
        <p:spPr>
          <a:xfrm flipH="1">
            <a:off x="3175741" y="1816912"/>
            <a:ext cx="232229" cy="449943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4" name="Google Shape;1404;p63"/>
          <p:cNvSpPr/>
          <p:nvPr/>
        </p:nvSpPr>
        <p:spPr>
          <a:xfrm>
            <a:off x="1082670" y="1743809"/>
            <a:ext cx="1087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주차</a:t>
            </a:r>
            <a:endParaRPr sz="2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05" name="Google Shape;1405;p63"/>
          <p:cNvCxnSpPr/>
          <p:nvPr/>
        </p:nvCxnSpPr>
        <p:spPr>
          <a:xfrm flipH="1">
            <a:off x="6143694" y="1857001"/>
            <a:ext cx="232229" cy="449943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6" name="Google Shape;1406;p63"/>
          <p:cNvCxnSpPr/>
          <p:nvPr/>
        </p:nvCxnSpPr>
        <p:spPr>
          <a:xfrm flipH="1">
            <a:off x="8855871" y="1872376"/>
            <a:ext cx="232229" cy="449943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7" name="Google Shape;1407;p63"/>
          <p:cNvSpPr/>
          <p:nvPr/>
        </p:nvSpPr>
        <p:spPr>
          <a:xfrm rot="10800000">
            <a:off x="1118195" y="6434897"/>
            <a:ext cx="45719" cy="41822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8" name="Google Shape;1408;p63"/>
          <p:cNvSpPr/>
          <p:nvPr/>
        </p:nvSpPr>
        <p:spPr>
          <a:xfrm>
            <a:off x="4050662" y="3235650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9" name="Google Shape;1409;p63"/>
          <p:cNvSpPr/>
          <p:nvPr/>
        </p:nvSpPr>
        <p:spPr>
          <a:xfrm rot="10800000">
            <a:off x="4040942" y="5717058"/>
            <a:ext cx="45719" cy="114094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0" name="Google Shape;1410;p63"/>
          <p:cNvSpPr/>
          <p:nvPr/>
        </p:nvSpPr>
        <p:spPr>
          <a:xfrm>
            <a:off x="7040481" y="3228259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1" name="Google Shape;1411;p63"/>
          <p:cNvSpPr/>
          <p:nvPr/>
        </p:nvSpPr>
        <p:spPr>
          <a:xfrm rot="10800000">
            <a:off x="7030760" y="5413837"/>
            <a:ext cx="45719" cy="143928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2" name="Google Shape;1412;p63"/>
          <p:cNvSpPr/>
          <p:nvPr/>
        </p:nvSpPr>
        <p:spPr>
          <a:xfrm>
            <a:off x="9548486" y="3258000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3" name="Google Shape;1413;p63"/>
          <p:cNvSpPr/>
          <p:nvPr/>
        </p:nvSpPr>
        <p:spPr>
          <a:xfrm rot="10800000">
            <a:off x="9543624" y="4769707"/>
            <a:ext cx="45719" cy="20255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4" name="Google Shape;1414;p63"/>
          <p:cNvSpPr/>
          <p:nvPr/>
        </p:nvSpPr>
        <p:spPr>
          <a:xfrm>
            <a:off x="1280029" y="4302262"/>
            <a:ext cx="2011826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기획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주제선정 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벤치마킹 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회의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설계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5" name="Google Shape;1415;p63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6" name="Google Shape;1416;p63"/>
          <p:cNvSpPr/>
          <p:nvPr/>
        </p:nvSpPr>
        <p:spPr>
          <a:xfrm>
            <a:off x="4050662" y="1739662"/>
            <a:ext cx="1087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 주차</a:t>
            </a:r>
            <a:endParaRPr sz="2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7" name="Google Shape;1417;p63"/>
          <p:cNvSpPr/>
          <p:nvPr/>
        </p:nvSpPr>
        <p:spPr>
          <a:xfrm>
            <a:off x="7040481" y="1758806"/>
            <a:ext cx="1087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 주차</a:t>
            </a:r>
            <a:endParaRPr sz="2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8" name="Google Shape;1418;p63"/>
          <p:cNvSpPr/>
          <p:nvPr/>
        </p:nvSpPr>
        <p:spPr>
          <a:xfrm>
            <a:off x="9424205" y="1815761"/>
            <a:ext cx="14003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 주차</a:t>
            </a:r>
            <a:endParaRPr sz="2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9" name="Google Shape;1419;p63"/>
          <p:cNvSpPr/>
          <p:nvPr/>
        </p:nvSpPr>
        <p:spPr>
          <a:xfrm>
            <a:off x="4247982" y="3997462"/>
            <a:ext cx="2011800" cy="1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설계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USECASE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설계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사이트맵 구성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FBS 설계 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설계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0" name="Google Shape;1420;p63"/>
          <p:cNvSpPr/>
          <p:nvPr/>
        </p:nvSpPr>
        <p:spPr>
          <a:xfrm>
            <a:off x="7215923" y="3871911"/>
            <a:ext cx="20118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39 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 및 구현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 구현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기능별 화면 구현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기능별 기능 구현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1" name="Google Shape;1421;p63"/>
          <p:cNvSpPr/>
          <p:nvPr/>
        </p:nvSpPr>
        <p:spPr>
          <a:xfrm>
            <a:off x="9725029" y="3429010"/>
            <a:ext cx="20118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50 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구현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유효성 검사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공유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2" name="Google Shape;1422;p63"/>
          <p:cNvSpPr/>
          <p:nvPr/>
        </p:nvSpPr>
        <p:spPr>
          <a:xfrm>
            <a:off x="180923" y="361915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제작일정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2"/>
          <p:cNvSpPr/>
          <p:nvPr/>
        </p:nvSpPr>
        <p:spPr>
          <a:xfrm>
            <a:off x="2235992" y="1715004"/>
            <a:ext cx="7466676" cy="2935731"/>
          </a:xfrm>
          <a:prstGeom prst="roundRect">
            <a:avLst>
              <a:gd name="adj" fmla="val 16667"/>
            </a:avLst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42"/>
          <p:cNvSpPr/>
          <p:nvPr/>
        </p:nvSpPr>
        <p:spPr>
          <a:xfrm>
            <a:off x="3358324" y="2484307"/>
            <a:ext cx="5614007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프로젝트 개요</a:t>
            </a:r>
            <a:endParaRPr sz="5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0" name="Google Shape;1110;p42"/>
          <p:cNvSpPr/>
          <p:nvPr/>
        </p:nvSpPr>
        <p:spPr>
          <a:xfrm>
            <a:off x="3122735" y="2438935"/>
            <a:ext cx="67617" cy="13833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4"/>
          <p:cNvSpPr/>
          <p:nvPr/>
        </p:nvSpPr>
        <p:spPr>
          <a:xfrm>
            <a:off x="1127915" y="3253121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8" name="Google Shape;1428;p24"/>
          <p:cNvSpPr/>
          <p:nvPr/>
        </p:nvSpPr>
        <p:spPr>
          <a:xfrm>
            <a:off x="0" y="1600394"/>
            <a:ext cx="12192000" cy="919611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29" name="Google Shape;1429;p24"/>
          <p:cNvCxnSpPr/>
          <p:nvPr/>
        </p:nvCxnSpPr>
        <p:spPr>
          <a:xfrm flipH="1">
            <a:off x="3175741" y="1816912"/>
            <a:ext cx="232229" cy="449943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0" name="Google Shape;1430;p24"/>
          <p:cNvSpPr/>
          <p:nvPr/>
        </p:nvSpPr>
        <p:spPr>
          <a:xfrm>
            <a:off x="1082670" y="1743809"/>
            <a:ext cx="1087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 주차</a:t>
            </a:r>
            <a:endParaRPr sz="2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31" name="Google Shape;1431;p24"/>
          <p:cNvCxnSpPr/>
          <p:nvPr/>
        </p:nvCxnSpPr>
        <p:spPr>
          <a:xfrm flipH="1">
            <a:off x="6143694" y="1857001"/>
            <a:ext cx="232229" cy="449943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2" name="Google Shape;1432;p24"/>
          <p:cNvCxnSpPr/>
          <p:nvPr/>
        </p:nvCxnSpPr>
        <p:spPr>
          <a:xfrm flipH="1">
            <a:off x="8855871" y="1872376"/>
            <a:ext cx="232229" cy="449943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3" name="Google Shape;1433;p24"/>
          <p:cNvSpPr/>
          <p:nvPr/>
        </p:nvSpPr>
        <p:spPr>
          <a:xfrm rot="10800000">
            <a:off x="1118194" y="4407243"/>
            <a:ext cx="45719" cy="244587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4" name="Google Shape;1434;p24"/>
          <p:cNvSpPr/>
          <p:nvPr/>
        </p:nvSpPr>
        <p:spPr>
          <a:xfrm>
            <a:off x="4050662" y="3235650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5" name="Google Shape;1435;p24"/>
          <p:cNvSpPr/>
          <p:nvPr/>
        </p:nvSpPr>
        <p:spPr>
          <a:xfrm rot="10800000">
            <a:off x="4040941" y="4044778"/>
            <a:ext cx="45719" cy="281322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6" name="Google Shape;1436;p24"/>
          <p:cNvSpPr/>
          <p:nvPr/>
        </p:nvSpPr>
        <p:spPr>
          <a:xfrm>
            <a:off x="7040481" y="3228259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7" name="Google Shape;1437;p24"/>
          <p:cNvSpPr/>
          <p:nvPr/>
        </p:nvSpPr>
        <p:spPr>
          <a:xfrm rot="10800000">
            <a:off x="7030758" y="3731740"/>
            <a:ext cx="45719" cy="312137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8" name="Google Shape;1438;p24"/>
          <p:cNvSpPr/>
          <p:nvPr/>
        </p:nvSpPr>
        <p:spPr>
          <a:xfrm>
            <a:off x="9548486" y="3258000"/>
            <a:ext cx="36000" cy="3600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9" name="Google Shape;1439;p24"/>
          <p:cNvSpPr/>
          <p:nvPr/>
        </p:nvSpPr>
        <p:spPr>
          <a:xfrm rot="10800000">
            <a:off x="9543623" y="3253120"/>
            <a:ext cx="45719" cy="354218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0" name="Google Shape;1440;p24"/>
          <p:cNvSpPr/>
          <p:nvPr/>
        </p:nvSpPr>
        <p:spPr>
          <a:xfrm>
            <a:off x="1265904" y="3731750"/>
            <a:ext cx="20118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63 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구현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유효성 검사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공유</a:t>
            </a:r>
            <a:endParaRPr sz="3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1" name="Google Shape;1441;p24"/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2" name="Google Shape;1442;p24"/>
          <p:cNvSpPr/>
          <p:nvPr/>
        </p:nvSpPr>
        <p:spPr>
          <a:xfrm>
            <a:off x="4050662" y="1739662"/>
            <a:ext cx="1087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 주차</a:t>
            </a:r>
            <a:endParaRPr sz="2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3" name="Google Shape;1443;p24"/>
          <p:cNvSpPr/>
          <p:nvPr/>
        </p:nvSpPr>
        <p:spPr>
          <a:xfrm>
            <a:off x="7040481" y="1758806"/>
            <a:ext cx="1087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 주차</a:t>
            </a:r>
            <a:endParaRPr sz="2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4" name="Google Shape;1444;p24"/>
          <p:cNvSpPr/>
          <p:nvPr/>
        </p:nvSpPr>
        <p:spPr>
          <a:xfrm>
            <a:off x="9424205" y="1815761"/>
            <a:ext cx="14003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 주차</a:t>
            </a:r>
            <a:endParaRPr sz="2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5" name="Google Shape;1445;p24"/>
          <p:cNvSpPr/>
          <p:nvPr/>
        </p:nvSpPr>
        <p:spPr>
          <a:xfrm>
            <a:off x="4247995" y="3352521"/>
            <a:ext cx="20118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76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구현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구현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유효성 검사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공유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6" name="Google Shape;1446;p24"/>
          <p:cNvSpPr/>
          <p:nvPr/>
        </p:nvSpPr>
        <p:spPr>
          <a:xfrm>
            <a:off x="7230073" y="3344586"/>
            <a:ext cx="2011826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89 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테스트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DB구성 변경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피드백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구현기능 수정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공유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7" name="Google Shape;1447;p24"/>
          <p:cNvSpPr/>
          <p:nvPr/>
        </p:nvSpPr>
        <p:spPr>
          <a:xfrm>
            <a:off x="9818604" y="3253120"/>
            <a:ext cx="2011826" cy="14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 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완성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 완성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wbs,fbs 완성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완성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발표</a:t>
            </a: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8" name="Google Shape;1448;p24"/>
          <p:cNvSpPr/>
          <p:nvPr/>
        </p:nvSpPr>
        <p:spPr>
          <a:xfrm>
            <a:off x="180923" y="361915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제작일정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65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제작일정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4" name="Google Shape;1454;p65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5" name="Google Shape;145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86" y="2491738"/>
            <a:ext cx="10837946" cy="253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67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1" name="Google Shape;1461;p67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제작일정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2" name="Google Shape;1462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0821" y="1257550"/>
            <a:ext cx="9829679" cy="5347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68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8" name="Google Shape;1468;p68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제작일정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9" name="Google Shape;146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5640" y="1257550"/>
            <a:ext cx="10271961" cy="535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4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3-3. 업무분담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5" name="Google Shape;1475;p104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6" name="Google Shape;147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24" y="5041824"/>
            <a:ext cx="1428243" cy="1352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104"/>
          <p:cNvSpPr txBox="1"/>
          <p:nvPr/>
        </p:nvSpPr>
        <p:spPr>
          <a:xfrm>
            <a:off x="1988764" y="1336037"/>
            <a:ext cx="947171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기획 및 PPT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 include(top, bottom) 디자인, 주차별 진행사항 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개인스케줄,부서스케줄,자원신청스케줄,자원관리,자원위치확인,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동적 게시판관리, 대댓글 , 업로드,메인화면 스케줄러,신청자원확인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8" name="Google Shape;1478;p104"/>
          <p:cNvSpPr txBox="1"/>
          <p:nvPr/>
        </p:nvSpPr>
        <p:spPr>
          <a:xfrm>
            <a:off x="1988765" y="3163196"/>
            <a:ext cx="965780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기획 및 PPT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DB설계 및 수정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WBS 수정, 관리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근태(개인출퇴근, 개인연차, 부서 출퇴근, 전체 출퇴근, 전체 연차 조회), 출퇴근 활성화, 로그인, 로그아웃 처리, 사원 등록, 수정, 퇴직, 복직처리, 마이페이지, 비밀번호 암호화, 메인화면 차트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9" name="Google Shape;1479;p104"/>
          <p:cNvSpPr txBox="1"/>
          <p:nvPr/>
        </p:nvSpPr>
        <p:spPr>
          <a:xfrm>
            <a:off x="466763" y="2701606"/>
            <a:ext cx="949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김민균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0" name="Google Shape;1480;p104"/>
          <p:cNvSpPr txBox="1"/>
          <p:nvPr/>
        </p:nvSpPr>
        <p:spPr>
          <a:xfrm>
            <a:off x="466763" y="4608324"/>
            <a:ext cx="949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김민승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1" name="Google Shape;1481;p104"/>
          <p:cNvSpPr txBox="1"/>
          <p:nvPr/>
        </p:nvSpPr>
        <p:spPr>
          <a:xfrm>
            <a:off x="466763" y="6421712"/>
            <a:ext cx="949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오승주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2" name="Google Shape;1482;p104"/>
          <p:cNvSpPr txBox="1"/>
          <p:nvPr/>
        </p:nvSpPr>
        <p:spPr>
          <a:xfrm>
            <a:off x="1988765" y="5128203"/>
            <a:ext cx="1007489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기획 및 PPT, DB설계 및 수정,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결재라인 등록 및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 관리기능,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문서함, 문서 등록, 상세보기, 수정,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결재 사인등록, 결재처리, 결재 반려처리, 임시저장, 비밀번호 암호화,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사내 주소록 조회 및 검색 기능, 사내 주소록 사원 정보 보여주기, 이메일 보내기, 쪽지 보내기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웹하드 관리, 웹하드 파일 업로드 및 파일 다운로드(ZIP파일로 다중 다운), 파일 삭제, 비밀번호 찾기(이메일로 임시 비밀번호 보내기), 메인화면 (웹하드 용량 차트/Chart.js, 쪽지,대기문서,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최근기안문서, 최근 보낸 메일)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3" name="Google Shape;1483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25" y="3070938"/>
            <a:ext cx="1428243" cy="135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26" y="1257550"/>
            <a:ext cx="1428243" cy="1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69"/>
          <p:cNvSpPr/>
          <p:nvPr/>
        </p:nvSpPr>
        <p:spPr>
          <a:xfrm>
            <a:off x="2235992" y="1715004"/>
            <a:ext cx="7466676" cy="2935731"/>
          </a:xfrm>
          <a:prstGeom prst="roundRect">
            <a:avLst>
              <a:gd name="adj" fmla="val 16667"/>
            </a:avLst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69"/>
          <p:cNvSpPr/>
          <p:nvPr/>
        </p:nvSpPr>
        <p:spPr>
          <a:xfrm>
            <a:off x="3358324" y="2484307"/>
            <a:ext cx="5614007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사이트 구성</a:t>
            </a:r>
            <a:endParaRPr sz="5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1" name="Google Shape;1491;p69"/>
          <p:cNvSpPr/>
          <p:nvPr/>
        </p:nvSpPr>
        <p:spPr>
          <a:xfrm>
            <a:off x="3122735" y="2438935"/>
            <a:ext cx="67617" cy="13833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6" name="Google Shape;1496;p118"/>
          <p:cNvCxnSpPr>
            <a:stCxn id="1497" idx="2"/>
            <a:endCxn id="1498" idx="2"/>
          </p:cNvCxnSpPr>
          <p:nvPr/>
        </p:nvCxnSpPr>
        <p:spPr>
          <a:xfrm>
            <a:off x="6095164" y="4100238"/>
            <a:ext cx="0" cy="52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9" name="Google Shape;1499;p118"/>
          <p:cNvCxnSpPr>
            <a:stCxn id="1500" idx="2"/>
            <a:endCxn id="1501" idx="0"/>
          </p:cNvCxnSpPr>
          <p:nvPr/>
        </p:nvCxnSpPr>
        <p:spPr>
          <a:xfrm>
            <a:off x="6096000" y="2213129"/>
            <a:ext cx="900" cy="228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2" name="Google Shape;1502;p118"/>
          <p:cNvCxnSpPr>
            <a:stCxn id="1503" idx="2"/>
            <a:endCxn id="1504" idx="0"/>
          </p:cNvCxnSpPr>
          <p:nvPr/>
        </p:nvCxnSpPr>
        <p:spPr>
          <a:xfrm>
            <a:off x="3042114" y="4100241"/>
            <a:ext cx="5100" cy="26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5" name="Google Shape;1505;p118"/>
          <p:cNvCxnSpPr>
            <a:stCxn id="1506" idx="2"/>
            <a:endCxn id="1507" idx="2"/>
          </p:cNvCxnSpPr>
          <p:nvPr/>
        </p:nvCxnSpPr>
        <p:spPr>
          <a:xfrm>
            <a:off x="9127673" y="4088311"/>
            <a:ext cx="600" cy="54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8" name="Google Shape;1508;p118"/>
          <p:cNvCxnSpPr>
            <a:stCxn id="1509" idx="2"/>
            <a:endCxn id="1510" idx="2"/>
          </p:cNvCxnSpPr>
          <p:nvPr/>
        </p:nvCxnSpPr>
        <p:spPr>
          <a:xfrm flipH="1">
            <a:off x="8032987" y="4100236"/>
            <a:ext cx="14400" cy="95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1" name="Google Shape;1511;p118"/>
          <p:cNvCxnSpPr>
            <a:stCxn id="1512" idx="2"/>
            <a:endCxn id="1513" idx="2"/>
          </p:cNvCxnSpPr>
          <p:nvPr/>
        </p:nvCxnSpPr>
        <p:spPr>
          <a:xfrm flipH="1">
            <a:off x="7072951" y="4100237"/>
            <a:ext cx="9900" cy="95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4" name="Google Shape;1514;p118"/>
          <p:cNvCxnSpPr>
            <a:stCxn id="1515" idx="2"/>
            <a:endCxn id="1516" idx="2"/>
          </p:cNvCxnSpPr>
          <p:nvPr/>
        </p:nvCxnSpPr>
        <p:spPr>
          <a:xfrm>
            <a:off x="5125338" y="4100239"/>
            <a:ext cx="0" cy="52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7" name="Google Shape;1517;p118"/>
          <p:cNvCxnSpPr>
            <a:stCxn id="1518" idx="2"/>
            <a:endCxn id="1519" idx="2"/>
          </p:cNvCxnSpPr>
          <p:nvPr/>
        </p:nvCxnSpPr>
        <p:spPr>
          <a:xfrm>
            <a:off x="4143936" y="4100240"/>
            <a:ext cx="0" cy="95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0" name="Google Shape;1520;p118"/>
          <p:cNvCxnSpPr>
            <a:stCxn id="1504" idx="0"/>
            <a:endCxn id="1521" idx="2"/>
          </p:cNvCxnSpPr>
          <p:nvPr/>
        </p:nvCxnSpPr>
        <p:spPr>
          <a:xfrm flipH="1">
            <a:off x="3034983" y="4361819"/>
            <a:ext cx="12300" cy="111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2" name="Google Shape;1522;p118"/>
          <p:cNvSpPr/>
          <p:nvPr/>
        </p:nvSpPr>
        <p:spPr>
          <a:xfrm>
            <a:off x="180923" y="380387"/>
            <a:ext cx="564114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사이트맵(사용자) 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3" name="Google Shape;1523;p118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4" name="Google Shape;1524;p118"/>
          <p:cNvSpPr/>
          <p:nvPr/>
        </p:nvSpPr>
        <p:spPr>
          <a:xfrm>
            <a:off x="158063" y="548635"/>
            <a:ext cx="45719" cy="93417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4" name="Google Shape;1504;p118"/>
          <p:cNvSpPr/>
          <p:nvPr/>
        </p:nvSpPr>
        <p:spPr>
          <a:xfrm>
            <a:off x="2681283" y="4361819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게인 주소록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p118"/>
          <p:cNvSpPr/>
          <p:nvPr/>
        </p:nvSpPr>
        <p:spPr>
          <a:xfrm>
            <a:off x="2681283" y="4788628"/>
            <a:ext cx="732000" cy="261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보낸 메일함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1" name="Google Shape;1521;p118"/>
          <p:cNvSpPr/>
          <p:nvPr/>
        </p:nvSpPr>
        <p:spPr>
          <a:xfrm>
            <a:off x="2668926" y="5213073"/>
            <a:ext cx="732000" cy="261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쪽지함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3" name="Google Shape;1503;p118"/>
          <p:cNvSpPr/>
          <p:nvPr/>
        </p:nvSpPr>
        <p:spPr>
          <a:xfrm>
            <a:off x="2631414" y="3749841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주소록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8" name="Google Shape;1518;p118"/>
          <p:cNvSpPr/>
          <p:nvPr/>
        </p:nvSpPr>
        <p:spPr>
          <a:xfrm>
            <a:off x="3733236" y="3749840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전자결재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5" name="Google Shape;1515;p118"/>
          <p:cNvSpPr/>
          <p:nvPr/>
        </p:nvSpPr>
        <p:spPr>
          <a:xfrm>
            <a:off x="4714638" y="3749839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근태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6" name="Google Shape;1526;p118"/>
          <p:cNvSpPr/>
          <p:nvPr/>
        </p:nvSpPr>
        <p:spPr>
          <a:xfrm>
            <a:off x="3778035" y="4363720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문서작성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9" name="Google Shape;1519;p118"/>
          <p:cNvSpPr/>
          <p:nvPr/>
        </p:nvSpPr>
        <p:spPr>
          <a:xfrm>
            <a:off x="3778035" y="4794166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문서함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6" name="Google Shape;1516;p118"/>
          <p:cNvSpPr/>
          <p:nvPr/>
        </p:nvSpPr>
        <p:spPr>
          <a:xfrm>
            <a:off x="4759437" y="4363719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근태 조회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7" name="Google Shape;1497;p118"/>
          <p:cNvSpPr/>
          <p:nvPr/>
        </p:nvSpPr>
        <p:spPr>
          <a:xfrm>
            <a:off x="5684464" y="3749838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웹하드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8" name="Google Shape;1498;p118"/>
          <p:cNvSpPr/>
          <p:nvPr/>
        </p:nvSpPr>
        <p:spPr>
          <a:xfrm>
            <a:off x="5729264" y="4363718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웹하드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2" name="Google Shape;1512;p118"/>
          <p:cNvSpPr/>
          <p:nvPr/>
        </p:nvSpPr>
        <p:spPr>
          <a:xfrm>
            <a:off x="6672151" y="3749837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스케줄러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7" name="Google Shape;1527;p118"/>
          <p:cNvSpPr/>
          <p:nvPr/>
        </p:nvSpPr>
        <p:spPr>
          <a:xfrm>
            <a:off x="6685640" y="4363718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스케줄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3" name="Google Shape;1513;p118"/>
          <p:cNvSpPr/>
          <p:nvPr/>
        </p:nvSpPr>
        <p:spPr>
          <a:xfrm>
            <a:off x="6682122" y="4794166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부서 스케줄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9" name="Google Shape;1509;p118"/>
          <p:cNvSpPr/>
          <p:nvPr/>
        </p:nvSpPr>
        <p:spPr>
          <a:xfrm>
            <a:off x="7636687" y="3749836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자원 관리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6" name="Google Shape;1506;p118"/>
          <p:cNvSpPr/>
          <p:nvPr/>
        </p:nvSpPr>
        <p:spPr>
          <a:xfrm>
            <a:off x="8716973" y="3737911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동적 게시판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8" name="Google Shape;1528;p118"/>
          <p:cNvSpPr/>
          <p:nvPr/>
        </p:nvSpPr>
        <p:spPr>
          <a:xfrm>
            <a:off x="7662573" y="4354011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자원 신청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0" name="Google Shape;1510;p118"/>
          <p:cNvSpPr/>
          <p:nvPr/>
        </p:nvSpPr>
        <p:spPr>
          <a:xfrm>
            <a:off x="7642025" y="4794166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나의 자원 내역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7" name="Google Shape;1507;p118"/>
          <p:cNvSpPr/>
          <p:nvPr/>
        </p:nvSpPr>
        <p:spPr>
          <a:xfrm>
            <a:off x="8737395" y="4373405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1" name="Google Shape;1501;p118"/>
          <p:cNvSpPr/>
          <p:nvPr/>
        </p:nvSpPr>
        <p:spPr>
          <a:xfrm>
            <a:off x="5383370" y="2442012"/>
            <a:ext cx="1427125" cy="46708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0" name="Google Shape;1500;p118"/>
          <p:cNvSpPr/>
          <p:nvPr/>
        </p:nvSpPr>
        <p:spPr>
          <a:xfrm>
            <a:off x="5685269" y="1862794"/>
            <a:ext cx="821462" cy="35033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9" name="Google Shape;1529;p118"/>
          <p:cNvSpPr/>
          <p:nvPr/>
        </p:nvSpPr>
        <p:spPr>
          <a:xfrm>
            <a:off x="6928422" y="1919530"/>
            <a:ext cx="731864" cy="26361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PWD 찾기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30" name="Google Shape;1530;p118"/>
          <p:cNvCxnSpPr>
            <a:stCxn id="1501" idx="2"/>
            <a:endCxn id="1503" idx="0"/>
          </p:cNvCxnSpPr>
          <p:nvPr/>
        </p:nvCxnSpPr>
        <p:spPr>
          <a:xfrm rot="5400000">
            <a:off x="4149182" y="1801949"/>
            <a:ext cx="840600" cy="30549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31" name="Google Shape;1531;p118"/>
          <p:cNvCxnSpPr>
            <a:stCxn id="1501" idx="2"/>
            <a:endCxn id="1518" idx="0"/>
          </p:cNvCxnSpPr>
          <p:nvPr/>
        </p:nvCxnSpPr>
        <p:spPr>
          <a:xfrm rot="5400000">
            <a:off x="4700132" y="2352899"/>
            <a:ext cx="840600" cy="19530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32" name="Google Shape;1532;p118"/>
          <p:cNvCxnSpPr>
            <a:stCxn id="1501" idx="2"/>
            <a:endCxn id="1515" idx="0"/>
          </p:cNvCxnSpPr>
          <p:nvPr/>
        </p:nvCxnSpPr>
        <p:spPr>
          <a:xfrm rot="5400000">
            <a:off x="5190782" y="2843549"/>
            <a:ext cx="840600" cy="971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33" name="Google Shape;1533;p118"/>
          <p:cNvCxnSpPr>
            <a:stCxn id="1501" idx="2"/>
            <a:endCxn id="1497" idx="0"/>
          </p:cNvCxnSpPr>
          <p:nvPr/>
        </p:nvCxnSpPr>
        <p:spPr>
          <a:xfrm rot="5400000">
            <a:off x="5675732" y="3328499"/>
            <a:ext cx="840600" cy="18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34" name="Google Shape;1534;p118"/>
          <p:cNvCxnSpPr>
            <a:stCxn id="1501" idx="2"/>
            <a:endCxn id="1512" idx="0"/>
          </p:cNvCxnSpPr>
          <p:nvPr/>
        </p:nvCxnSpPr>
        <p:spPr>
          <a:xfrm rot="-5400000" flipH="1">
            <a:off x="6169532" y="2836499"/>
            <a:ext cx="840600" cy="9858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35" name="Google Shape;1535;p118"/>
          <p:cNvCxnSpPr>
            <a:stCxn id="1501" idx="2"/>
            <a:endCxn id="1509" idx="0"/>
          </p:cNvCxnSpPr>
          <p:nvPr/>
        </p:nvCxnSpPr>
        <p:spPr>
          <a:xfrm rot="-5400000" flipH="1">
            <a:off x="6651932" y="2354099"/>
            <a:ext cx="840600" cy="1950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36" name="Google Shape;1536;p118"/>
          <p:cNvCxnSpPr>
            <a:stCxn id="1501" idx="2"/>
            <a:endCxn id="1506" idx="0"/>
          </p:cNvCxnSpPr>
          <p:nvPr/>
        </p:nvCxnSpPr>
        <p:spPr>
          <a:xfrm rot="-5400000" flipH="1">
            <a:off x="7197782" y="1808249"/>
            <a:ext cx="828900" cy="3030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37" name="Google Shape;1537;p118"/>
          <p:cNvCxnSpPr>
            <a:stCxn id="1500" idx="3"/>
            <a:endCxn id="1529" idx="1"/>
          </p:cNvCxnSpPr>
          <p:nvPr/>
        </p:nvCxnSpPr>
        <p:spPr>
          <a:xfrm>
            <a:off x="6506731" y="2037961"/>
            <a:ext cx="421800" cy="135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2" name="Google Shape;1542;p119"/>
          <p:cNvCxnSpPr>
            <a:stCxn id="1543" idx="2"/>
            <a:endCxn id="1544" idx="2"/>
          </p:cNvCxnSpPr>
          <p:nvPr/>
        </p:nvCxnSpPr>
        <p:spPr>
          <a:xfrm>
            <a:off x="6095164" y="4100232"/>
            <a:ext cx="0" cy="52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5" name="Google Shape;1545;p119"/>
          <p:cNvCxnSpPr>
            <a:stCxn id="1546" idx="2"/>
            <a:endCxn id="1547" idx="0"/>
          </p:cNvCxnSpPr>
          <p:nvPr/>
        </p:nvCxnSpPr>
        <p:spPr>
          <a:xfrm>
            <a:off x="6095969" y="2213188"/>
            <a:ext cx="900" cy="228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8" name="Google Shape;1548;p119"/>
          <p:cNvCxnSpPr>
            <a:stCxn id="1549" idx="2"/>
            <a:endCxn id="1550" idx="0"/>
          </p:cNvCxnSpPr>
          <p:nvPr/>
        </p:nvCxnSpPr>
        <p:spPr>
          <a:xfrm>
            <a:off x="3042114" y="4100235"/>
            <a:ext cx="5100" cy="26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1" name="Google Shape;1551;p119"/>
          <p:cNvCxnSpPr>
            <a:stCxn id="1552" idx="2"/>
            <a:endCxn id="1553" idx="2"/>
          </p:cNvCxnSpPr>
          <p:nvPr/>
        </p:nvCxnSpPr>
        <p:spPr>
          <a:xfrm>
            <a:off x="9127673" y="4088305"/>
            <a:ext cx="600" cy="54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4" name="Google Shape;1554;p119"/>
          <p:cNvCxnSpPr>
            <a:stCxn id="1555" idx="2"/>
            <a:endCxn id="1556" idx="2"/>
          </p:cNvCxnSpPr>
          <p:nvPr/>
        </p:nvCxnSpPr>
        <p:spPr>
          <a:xfrm flipH="1">
            <a:off x="8032987" y="4100230"/>
            <a:ext cx="14400" cy="95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7" name="Google Shape;1557;p119"/>
          <p:cNvCxnSpPr>
            <a:stCxn id="1558" idx="2"/>
            <a:endCxn id="1559" idx="2"/>
          </p:cNvCxnSpPr>
          <p:nvPr/>
        </p:nvCxnSpPr>
        <p:spPr>
          <a:xfrm flipH="1">
            <a:off x="7072951" y="4100231"/>
            <a:ext cx="9900" cy="95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0" name="Google Shape;1560;p119"/>
          <p:cNvCxnSpPr>
            <a:stCxn id="1561" idx="2"/>
            <a:endCxn id="1562" idx="2"/>
          </p:cNvCxnSpPr>
          <p:nvPr/>
        </p:nvCxnSpPr>
        <p:spPr>
          <a:xfrm>
            <a:off x="5125338" y="4100233"/>
            <a:ext cx="0" cy="52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3" name="Google Shape;1563;p119"/>
          <p:cNvCxnSpPr>
            <a:stCxn id="1564" idx="2"/>
            <a:endCxn id="1565" idx="2"/>
          </p:cNvCxnSpPr>
          <p:nvPr/>
        </p:nvCxnSpPr>
        <p:spPr>
          <a:xfrm>
            <a:off x="4143936" y="4100234"/>
            <a:ext cx="0" cy="138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6" name="Google Shape;1566;p119"/>
          <p:cNvCxnSpPr>
            <a:stCxn id="1550" idx="0"/>
            <a:endCxn id="1567" idx="2"/>
          </p:cNvCxnSpPr>
          <p:nvPr/>
        </p:nvCxnSpPr>
        <p:spPr>
          <a:xfrm flipH="1">
            <a:off x="3034983" y="4361813"/>
            <a:ext cx="12300" cy="111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8" name="Google Shape;1568;p119"/>
          <p:cNvSpPr/>
          <p:nvPr/>
        </p:nvSpPr>
        <p:spPr>
          <a:xfrm>
            <a:off x="189549" y="380387"/>
            <a:ext cx="56412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사이트맵(팀장이상) 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9" name="Google Shape;1569;p119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0" name="Google Shape;1570;p119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0" name="Google Shape;1550;p119"/>
          <p:cNvSpPr/>
          <p:nvPr/>
        </p:nvSpPr>
        <p:spPr>
          <a:xfrm>
            <a:off x="2681283" y="4361813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게인 주소록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1" name="Google Shape;1571;p119"/>
          <p:cNvSpPr/>
          <p:nvPr/>
        </p:nvSpPr>
        <p:spPr>
          <a:xfrm>
            <a:off x="2681283" y="4788622"/>
            <a:ext cx="732000" cy="261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보낸 메일함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7" name="Google Shape;1567;p119"/>
          <p:cNvSpPr/>
          <p:nvPr/>
        </p:nvSpPr>
        <p:spPr>
          <a:xfrm>
            <a:off x="2668926" y="5213067"/>
            <a:ext cx="732000" cy="261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쪽지함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9" name="Google Shape;1549;p119"/>
          <p:cNvSpPr/>
          <p:nvPr/>
        </p:nvSpPr>
        <p:spPr>
          <a:xfrm>
            <a:off x="2631414" y="3749835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주소록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4" name="Google Shape;1564;p119"/>
          <p:cNvSpPr/>
          <p:nvPr/>
        </p:nvSpPr>
        <p:spPr>
          <a:xfrm>
            <a:off x="3733236" y="3749834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전자결재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1" name="Google Shape;1561;p119"/>
          <p:cNvSpPr/>
          <p:nvPr/>
        </p:nvSpPr>
        <p:spPr>
          <a:xfrm>
            <a:off x="4714638" y="3749833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근태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2" name="Google Shape;1572;p119"/>
          <p:cNvSpPr/>
          <p:nvPr/>
        </p:nvSpPr>
        <p:spPr>
          <a:xfrm>
            <a:off x="3778035" y="4363714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결재 사인 관리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3" name="Google Shape;1573;p119"/>
          <p:cNvSpPr/>
          <p:nvPr/>
        </p:nvSpPr>
        <p:spPr>
          <a:xfrm>
            <a:off x="3778035" y="4794160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문서작성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2" name="Google Shape;1562;p119"/>
          <p:cNvSpPr/>
          <p:nvPr/>
        </p:nvSpPr>
        <p:spPr>
          <a:xfrm>
            <a:off x="4759437" y="4363713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근태 조회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3" name="Google Shape;1543;p119"/>
          <p:cNvSpPr/>
          <p:nvPr/>
        </p:nvSpPr>
        <p:spPr>
          <a:xfrm>
            <a:off x="5684464" y="3749832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웹하드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4" name="Google Shape;1544;p119"/>
          <p:cNvSpPr/>
          <p:nvPr/>
        </p:nvSpPr>
        <p:spPr>
          <a:xfrm>
            <a:off x="5729264" y="4363712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웹하드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8" name="Google Shape;1558;p119"/>
          <p:cNvSpPr/>
          <p:nvPr/>
        </p:nvSpPr>
        <p:spPr>
          <a:xfrm>
            <a:off x="6672151" y="3749831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스케줄러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4" name="Google Shape;1574;p119"/>
          <p:cNvSpPr/>
          <p:nvPr/>
        </p:nvSpPr>
        <p:spPr>
          <a:xfrm>
            <a:off x="6685640" y="4363712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스케줄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9" name="Google Shape;1559;p119"/>
          <p:cNvSpPr/>
          <p:nvPr/>
        </p:nvSpPr>
        <p:spPr>
          <a:xfrm>
            <a:off x="6682122" y="4794160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부서 스케줄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5" name="Google Shape;1555;p119"/>
          <p:cNvSpPr/>
          <p:nvPr/>
        </p:nvSpPr>
        <p:spPr>
          <a:xfrm>
            <a:off x="7636687" y="3749830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자원 관리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2" name="Google Shape;1552;p119"/>
          <p:cNvSpPr/>
          <p:nvPr/>
        </p:nvSpPr>
        <p:spPr>
          <a:xfrm>
            <a:off x="8716973" y="3737905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동적 게시판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5" name="Google Shape;1575;p119"/>
          <p:cNvSpPr/>
          <p:nvPr/>
        </p:nvSpPr>
        <p:spPr>
          <a:xfrm>
            <a:off x="7662573" y="4354005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자원 신청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6" name="Google Shape;1556;p119"/>
          <p:cNvSpPr/>
          <p:nvPr/>
        </p:nvSpPr>
        <p:spPr>
          <a:xfrm>
            <a:off x="7642025" y="4794160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나의 자원 내역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3" name="Google Shape;1553;p119"/>
          <p:cNvSpPr/>
          <p:nvPr/>
        </p:nvSpPr>
        <p:spPr>
          <a:xfrm>
            <a:off x="8737395" y="4373399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7" name="Google Shape;1547;p119"/>
          <p:cNvSpPr/>
          <p:nvPr/>
        </p:nvSpPr>
        <p:spPr>
          <a:xfrm>
            <a:off x="5383370" y="2442006"/>
            <a:ext cx="1427100" cy="46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6" name="Google Shape;1546;p119"/>
          <p:cNvSpPr/>
          <p:nvPr/>
        </p:nvSpPr>
        <p:spPr>
          <a:xfrm>
            <a:off x="5685269" y="1862788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6" name="Google Shape;1576;p119"/>
          <p:cNvSpPr/>
          <p:nvPr/>
        </p:nvSpPr>
        <p:spPr>
          <a:xfrm>
            <a:off x="6928422" y="1919690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PWD 찾기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77" name="Google Shape;1577;p119"/>
          <p:cNvCxnSpPr>
            <a:stCxn id="1547" idx="2"/>
            <a:endCxn id="1549" idx="0"/>
          </p:cNvCxnSpPr>
          <p:nvPr/>
        </p:nvCxnSpPr>
        <p:spPr>
          <a:xfrm rot="5400000">
            <a:off x="4149170" y="1801956"/>
            <a:ext cx="840600" cy="30549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78" name="Google Shape;1578;p119"/>
          <p:cNvCxnSpPr>
            <a:stCxn id="1547" idx="2"/>
            <a:endCxn id="1564" idx="0"/>
          </p:cNvCxnSpPr>
          <p:nvPr/>
        </p:nvCxnSpPr>
        <p:spPr>
          <a:xfrm rot="5400000">
            <a:off x="4700120" y="2352906"/>
            <a:ext cx="840600" cy="19530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79" name="Google Shape;1579;p119"/>
          <p:cNvCxnSpPr>
            <a:stCxn id="1547" idx="2"/>
            <a:endCxn id="1561" idx="0"/>
          </p:cNvCxnSpPr>
          <p:nvPr/>
        </p:nvCxnSpPr>
        <p:spPr>
          <a:xfrm rot="5400000">
            <a:off x="5190770" y="2843556"/>
            <a:ext cx="840600" cy="971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80" name="Google Shape;1580;p119"/>
          <p:cNvCxnSpPr>
            <a:stCxn id="1547" idx="2"/>
            <a:endCxn id="1543" idx="0"/>
          </p:cNvCxnSpPr>
          <p:nvPr/>
        </p:nvCxnSpPr>
        <p:spPr>
          <a:xfrm rot="5400000">
            <a:off x="5675720" y="3328506"/>
            <a:ext cx="840600" cy="18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81" name="Google Shape;1581;p119"/>
          <p:cNvCxnSpPr>
            <a:stCxn id="1547" idx="2"/>
            <a:endCxn id="1558" idx="0"/>
          </p:cNvCxnSpPr>
          <p:nvPr/>
        </p:nvCxnSpPr>
        <p:spPr>
          <a:xfrm rot="-5400000" flipH="1">
            <a:off x="6169520" y="2836506"/>
            <a:ext cx="840600" cy="9858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82" name="Google Shape;1582;p119"/>
          <p:cNvCxnSpPr>
            <a:stCxn id="1547" idx="2"/>
            <a:endCxn id="1555" idx="0"/>
          </p:cNvCxnSpPr>
          <p:nvPr/>
        </p:nvCxnSpPr>
        <p:spPr>
          <a:xfrm rot="-5400000" flipH="1">
            <a:off x="6651920" y="2354106"/>
            <a:ext cx="840600" cy="1950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83" name="Google Shape;1583;p119"/>
          <p:cNvCxnSpPr>
            <a:stCxn id="1547" idx="2"/>
            <a:endCxn id="1552" idx="0"/>
          </p:cNvCxnSpPr>
          <p:nvPr/>
        </p:nvCxnSpPr>
        <p:spPr>
          <a:xfrm rot="-5400000" flipH="1">
            <a:off x="7197920" y="1808106"/>
            <a:ext cx="828900" cy="30309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65" name="Google Shape;1565;p119"/>
          <p:cNvSpPr/>
          <p:nvPr/>
        </p:nvSpPr>
        <p:spPr>
          <a:xfrm>
            <a:off x="3778035" y="5224614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문서함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84" name="Google Shape;1584;p119"/>
          <p:cNvCxnSpPr/>
          <p:nvPr/>
        </p:nvCxnSpPr>
        <p:spPr>
          <a:xfrm rot="10800000" flipH="1">
            <a:off x="6506731" y="2034078"/>
            <a:ext cx="421691" cy="3878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9" name="Google Shape;1589;p120"/>
          <p:cNvCxnSpPr>
            <a:stCxn id="1590" idx="2"/>
            <a:endCxn id="1591" idx="2"/>
          </p:cNvCxnSpPr>
          <p:nvPr/>
        </p:nvCxnSpPr>
        <p:spPr>
          <a:xfrm flipH="1">
            <a:off x="6088564" y="4100234"/>
            <a:ext cx="6600" cy="949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2" name="Google Shape;1592;p120"/>
          <p:cNvCxnSpPr>
            <a:stCxn id="1593" idx="2"/>
            <a:endCxn id="1594" idx="0"/>
          </p:cNvCxnSpPr>
          <p:nvPr/>
        </p:nvCxnSpPr>
        <p:spPr>
          <a:xfrm>
            <a:off x="6095969" y="2213190"/>
            <a:ext cx="900" cy="228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5" name="Google Shape;1595;p120"/>
          <p:cNvCxnSpPr>
            <a:stCxn id="1596" idx="2"/>
            <a:endCxn id="1597" idx="0"/>
          </p:cNvCxnSpPr>
          <p:nvPr/>
        </p:nvCxnSpPr>
        <p:spPr>
          <a:xfrm>
            <a:off x="3042114" y="4100237"/>
            <a:ext cx="5100" cy="26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8" name="Google Shape;1598;p120"/>
          <p:cNvCxnSpPr>
            <a:stCxn id="1599" idx="2"/>
            <a:endCxn id="1600" idx="2"/>
          </p:cNvCxnSpPr>
          <p:nvPr/>
        </p:nvCxnSpPr>
        <p:spPr>
          <a:xfrm>
            <a:off x="9127673" y="4088307"/>
            <a:ext cx="600" cy="54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1" name="Google Shape;1601;p120"/>
          <p:cNvCxnSpPr>
            <a:stCxn id="1602" idx="2"/>
            <a:endCxn id="1603" idx="2"/>
          </p:cNvCxnSpPr>
          <p:nvPr/>
        </p:nvCxnSpPr>
        <p:spPr>
          <a:xfrm flipH="1">
            <a:off x="8032987" y="4100232"/>
            <a:ext cx="14400" cy="95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4" name="Google Shape;1604;p120"/>
          <p:cNvCxnSpPr>
            <a:stCxn id="1605" idx="2"/>
            <a:endCxn id="1606" idx="2"/>
          </p:cNvCxnSpPr>
          <p:nvPr/>
        </p:nvCxnSpPr>
        <p:spPr>
          <a:xfrm flipH="1">
            <a:off x="7072951" y="4100233"/>
            <a:ext cx="9900" cy="95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7" name="Google Shape;1607;p120"/>
          <p:cNvCxnSpPr>
            <a:stCxn id="1608" idx="2"/>
            <a:endCxn id="1609" idx="2"/>
          </p:cNvCxnSpPr>
          <p:nvPr/>
        </p:nvCxnSpPr>
        <p:spPr>
          <a:xfrm>
            <a:off x="5125338" y="4100235"/>
            <a:ext cx="0" cy="52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0" name="Google Shape;1610;p120"/>
          <p:cNvCxnSpPr>
            <a:stCxn id="1611" idx="2"/>
            <a:endCxn id="1612" idx="2"/>
          </p:cNvCxnSpPr>
          <p:nvPr/>
        </p:nvCxnSpPr>
        <p:spPr>
          <a:xfrm>
            <a:off x="4143936" y="4100236"/>
            <a:ext cx="0" cy="181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3" name="Google Shape;1613;p120"/>
          <p:cNvCxnSpPr>
            <a:stCxn id="1597" idx="0"/>
            <a:endCxn id="1614" idx="2"/>
          </p:cNvCxnSpPr>
          <p:nvPr/>
        </p:nvCxnSpPr>
        <p:spPr>
          <a:xfrm flipH="1">
            <a:off x="3034983" y="4361815"/>
            <a:ext cx="12300" cy="111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5" name="Google Shape;1615;p120"/>
          <p:cNvSpPr/>
          <p:nvPr/>
        </p:nvSpPr>
        <p:spPr>
          <a:xfrm>
            <a:off x="180923" y="380387"/>
            <a:ext cx="56412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사이트맵(관리자) 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6" name="Google Shape;1616;p120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7" name="Google Shape;1617;p120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7" name="Google Shape;1597;p120"/>
          <p:cNvSpPr/>
          <p:nvPr/>
        </p:nvSpPr>
        <p:spPr>
          <a:xfrm>
            <a:off x="2681283" y="4361815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게인 주소록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8" name="Google Shape;1618;p120"/>
          <p:cNvSpPr/>
          <p:nvPr/>
        </p:nvSpPr>
        <p:spPr>
          <a:xfrm>
            <a:off x="2681283" y="4788624"/>
            <a:ext cx="732000" cy="261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보낸 메일함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4" name="Google Shape;1614;p120"/>
          <p:cNvSpPr/>
          <p:nvPr/>
        </p:nvSpPr>
        <p:spPr>
          <a:xfrm>
            <a:off x="2668926" y="5213069"/>
            <a:ext cx="732000" cy="261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쪽지함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6" name="Google Shape;1596;p120"/>
          <p:cNvSpPr/>
          <p:nvPr/>
        </p:nvSpPr>
        <p:spPr>
          <a:xfrm>
            <a:off x="2631414" y="3749837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주소록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1" name="Google Shape;1611;p120"/>
          <p:cNvSpPr/>
          <p:nvPr/>
        </p:nvSpPr>
        <p:spPr>
          <a:xfrm>
            <a:off x="3733236" y="3749836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전자결재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8" name="Google Shape;1608;p120"/>
          <p:cNvSpPr/>
          <p:nvPr/>
        </p:nvSpPr>
        <p:spPr>
          <a:xfrm>
            <a:off x="4714638" y="3749835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근태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9" name="Google Shape;1619;p120"/>
          <p:cNvSpPr/>
          <p:nvPr/>
        </p:nvSpPr>
        <p:spPr>
          <a:xfrm>
            <a:off x="3778035" y="4363716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결재 사인 관리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0" name="Google Shape;1620;p120"/>
          <p:cNvSpPr/>
          <p:nvPr/>
        </p:nvSpPr>
        <p:spPr>
          <a:xfrm>
            <a:off x="3778035" y="4794162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문서관리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9" name="Google Shape;1609;p120"/>
          <p:cNvSpPr/>
          <p:nvPr/>
        </p:nvSpPr>
        <p:spPr>
          <a:xfrm>
            <a:off x="4759437" y="4363715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근태 조회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0" name="Google Shape;1590;p120"/>
          <p:cNvSpPr/>
          <p:nvPr/>
        </p:nvSpPr>
        <p:spPr>
          <a:xfrm>
            <a:off x="5684464" y="3749834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웹하드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1" name="Google Shape;1621;p120"/>
          <p:cNvSpPr/>
          <p:nvPr/>
        </p:nvSpPr>
        <p:spPr>
          <a:xfrm>
            <a:off x="5729264" y="4363714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웹하드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5" name="Google Shape;1605;p120"/>
          <p:cNvSpPr/>
          <p:nvPr/>
        </p:nvSpPr>
        <p:spPr>
          <a:xfrm>
            <a:off x="6672151" y="3749833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스케줄러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2" name="Google Shape;1622;p120"/>
          <p:cNvSpPr/>
          <p:nvPr/>
        </p:nvSpPr>
        <p:spPr>
          <a:xfrm>
            <a:off x="6685640" y="4363714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스케줄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6" name="Google Shape;1606;p120"/>
          <p:cNvSpPr/>
          <p:nvPr/>
        </p:nvSpPr>
        <p:spPr>
          <a:xfrm>
            <a:off x="6682122" y="4794162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부서 스케줄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2" name="Google Shape;1602;p120"/>
          <p:cNvSpPr/>
          <p:nvPr/>
        </p:nvSpPr>
        <p:spPr>
          <a:xfrm>
            <a:off x="7636687" y="3749832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자원 관리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9" name="Google Shape;1599;p120"/>
          <p:cNvSpPr/>
          <p:nvPr/>
        </p:nvSpPr>
        <p:spPr>
          <a:xfrm>
            <a:off x="8716973" y="3737907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동적 게시판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3" name="Google Shape;1623;p120"/>
          <p:cNvSpPr/>
          <p:nvPr/>
        </p:nvSpPr>
        <p:spPr>
          <a:xfrm>
            <a:off x="7662573" y="4354007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자원 관리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3" name="Google Shape;1603;p120"/>
          <p:cNvSpPr/>
          <p:nvPr/>
        </p:nvSpPr>
        <p:spPr>
          <a:xfrm>
            <a:off x="7642025" y="4794162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나의 자원 내역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0" name="Google Shape;1600;p120"/>
          <p:cNvSpPr/>
          <p:nvPr/>
        </p:nvSpPr>
        <p:spPr>
          <a:xfrm>
            <a:off x="8737395" y="4373401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4" name="Google Shape;1594;p120"/>
          <p:cNvSpPr/>
          <p:nvPr/>
        </p:nvSpPr>
        <p:spPr>
          <a:xfrm>
            <a:off x="5383370" y="2442008"/>
            <a:ext cx="1427100" cy="467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3" name="Google Shape;1593;p120"/>
          <p:cNvSpPr/>
          <p:nvPr/>
        </p:nvSpPr>
        <p:spPr>
          <a:xfrm>
            <a:off x="5685269" y="1862790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4" name="Google Shape;1624;p120"/>
          <p:cNvSpPr/>
          <p:nvPr/>
        </p:nvSpPr>
        <p:spPr>
          <a:xfrm>
            <a:off x="6928422" y="1919692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PWD 찾기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25" name="Google Shape;1625;p120"/>
          <p:cNvCxnSpPr>
            <a:stCxn id="1594" idx="2"/>
            <a:endCxn id="1596" idx="0"/>
          </p:cNvCxnSpPr>
          <p:nvPr/>
        </p:nvCxnSpPr>
        <p:spPr>
          <a:xfrm rot="5400000">
            <a:off x="4149170" y="1801958"/>
            <a:ext cx="840600" cy="30549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626" name="Google Shape;1626;p120"/>
          <p:cNvCxnSpPr>
            <a:stCxn id="1594" idx="2"/>
            <a:endCxn id="1611" idx="0"/>
          </p:cNvCxnSpPr>
          <p:nvPr/>
        </p:nvCxnSpPr>
        <p:spPr>
          <a:xfrm rot="5400000">
            <a:off x="4700120" y="2352908"/>
            <a:ext cx="840600" cy="19530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627" name="Google Shape;1627;p120"/>
          <p:cNvCxnSpPr>
            <a:stCxn id="1594" idx="2"/>
            <a:endCxn id="1608" idx="0"/>
          </p:cNvCxnSpPr>
          <p:nvPr/>
        </p:nvCxnSpPr>
        <p:spPr>
          <a:xfrm rot="5400000">
            <a:off x="5190770" y="2843558"/>
            <a:ext cx="840600" cy="971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628" name="Google Shape;1628;p120"/>
          <p:cNvCxnSpPr>
            <a:stCxn id="1594" idx="2"/>
            <a:endCxn id="1590" idx="0"/>
          </p:cNvCxnSpPr>
          <p:nvPr/>
        </p:nvCxnSpPr>
        <p:spPr>
          <a:xfrm rot="5400000">
            <a:off x="5675720" y="3328508"/>
            <a:ext cx="840600" cy="18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629" name="Google Shape;1629;p120"/>
          <p:cNvCxnSpPr>
            <a:stCxn id="1594" idx="2"/>
            <a:endCxn id="1605" idx="0"/>
          </p:cNvCxnSpPr>
          <p:nvPr/>
        </p:nvCxnSpPr>
        <p:spPr>
          <a:xfrm rot="-5400000" flipH="1">
            <a:off x="6169520" y="2836508"/>
            <a:ext cx="840600" cy="9858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630" name="Google Shape;1630;p120"/>
          <p:cNvCxnSpPr>
            <a:stCxn id="1594" idx="2"/>
            <a:endCxn id="1602" idx="0"/>
          </p:cNvCxnSpPr>
          <p:nvPr/>
        </p:nvCxnSpPr>
        <p:spPr>
          <a:xfrm rot="-5400000" flipH="1">
            <a:off x="6651920" y="2354108"/>
            <a:ext cx="840600" cy="1950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631" name="Google Shape;1631;p120"/>
          <p:cNvCxnSpPr>
            <a:stCxn id="1594" idx="2"/>
            <a:endCxn id="1599" idx="0"/>
          </p:cNvCxnSpPr>
          <p:nvPr/>
        </p:nvCxnSpPr>
        <p:spPr>
          <a:xfrm rot="-5400000" flipH="1">
            <a:off x="7197920" y="1808108"/>
            <a:ext cx="828900" cy="30309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32" name="Google Shape;1632;p120"/>
          <p:cNvSpPr/>
          <p:nvPr/>
        </p:nvSpPr>
        <p:spPr>
          <a:xfrm>
            <a:off x="3778035" y="5224616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문서작성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2" name="Google Shape;1612;p120"/>
          <p:cNvSpPr/>
          <p:nvPr/>
        </p:nvSpPr>
        <p:spPr>
          <a:xfrm>
            <a:off x="3778035" y="5655066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문서함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1" name="Google Shape;1591;p120"/>
          <p:cNvSpPr/>
          <p:nvPr/>
        </p:nvSpPr>
        <p:spPr>
          <a:xfrm>
            <a:off x="5722439" y="4786314"/>
            <a:ext cx="7320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웹하드 관리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3" name="Google Shape;1633;p120"/>
          <p:cNvSpPr/>
          <p:nvPr/>
        </p:nvSpPr>
        <p:spPr>
          <a:xfrm>
            <a:off x="7676275" y="5234312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자원 내역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4" name="Google Shape;1634;p120"/>
          <p:cNvCxnSpPr>
            <a:stCxn id="1594" idx="2"/>
            <a:endCxn id="1635" idx="0"/>
          </p:cNvCxnSpPr>
          <p:nvPr/>
        </p:nvCxnSpPr>
        <p:spPr>
          <a:xfrm rot="-5400000" flipH="1">
            <a:off x="7738070" y="1267958"/>
            <a:ext cx="828900" cy="41112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35" name="Google Shape;1635;p120"/>
          <p:cNvSpPr/>
          <p:nvPr/>
        </p:nvSpPr>
        <p:spPr>
          <a:xfrm>
            <a:off x="9797273" y="3737907"/>
            <a:ext cx="821400" cy="350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 관리</a:t>
            </a: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6" name="Google Shape;1636;p120"/>
          <p:cNvCxnSpPr>
            <a:stCxn id="1635" idx="2"/>
            <a:endCxn id="1637" idx="2"/>
          </p:cNvCxnSpPr>
          <p:nvPr/>
        </p:nvCxnSpPr>
        <p:spPr>
          <a:xfrm flipH="1">
            <a:off x="10203173" y="4088307"/>
            <a:ext cx="4800" cy="53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7" name="Google Shape;1637;p120"/>
          <p:cNvSpPr/>
          <p:nvPr/>
        </p:nvSpPr>
        <p:spPr>
          <a:xfrm>
            <a:off x="9812220" y="4363726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 등록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8" name="Google Shape;1638;p120"/>
          <p:cNvSpPr/>
          <p:nvPr/>
        </p:nvSpPr>
        <p:spPr>
          <a:xfrm>
            <a:off x="9812220" y="4786326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 목록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9" name="Google Shape;1639;p120"/>
          <p:cNvSpPr/>
          <p:nvPr/>
        </p:nvSpPr>
        <p:spPr>
          <a:xfrm>
            <a:off x="9812220" y="5234326"/>
            <a:ext cx="781800" cy="26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 정보 수정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40" name="Google Shape;1640;p120"/>
          <p:cNvCxnSpPr/>
          <p:nvPr/>
        </p:nvCxnSpPr>
        <p:spPr>
          <a:xfrm rot="10800000" flipH="1">
            <a:off x="6506731" y="2034080"/>
            <a:ext cx="421691" cy="3878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70"/>
          <p:cNvSpPr/>
          <p:nvPr/>
        </p:nvSpPr>
        <p:spPr>
          <a:xfrm>
            <a:off x="2235992" y="1715004"/>
            <a:ext cx="7466676" cy="2935731"/>
          </a:xfrm>
          <a:prstGeom prst="roundRect">
            <a:avLst>
              <a:gd name="adj" fmla="val 16667"/>
            </a:avLst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70"/>
          <p:cNvSpPr/>
          <p:nvPr/>
        </p:nvSpPr>
        <p:spPr>
          <a:xfrm>
            <a:off x="3358324" y="2484307"/>
            <a:ext cx="5614007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USE CASE</a:t>
            </a:r>
            <a:endParaRPr sz="5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7" name="Google Shape;1647;p70"/>
          <p:cNvSpPr/>
          <p:nvPr/>
        </p:nvSpPr>
        <p:spPr>
          <a:xfrm>
            <a:off x="3122735" y="2438935"/>
            <a:ext cx="67617" cy="13833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"/>
          <p:cNvSpPr/>
          <p:nvPr/>
        </p:nvSpPr>
        <p:spPr>
          <a:xfrm rot="5400000">
            <a:off x="2346893" y="-732275"/>
            <a:ext cx="1532795" cy="6226583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6" name="Google Shape;1116;p3"/>
          <p:cNvSpPr txBox="1"/>
          <p:nvPr/>
        </p:nvSpPr>
        <p:spPr>
          <a:xfrm>
            <a:off x="7952515" y="2673867"/>
            <a:ext cx="272043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</a:t>
            </a:r>
            <a:r>
              <a:rPr lang="ko-KR" sz="2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2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7" name="Google Shape;1117;p3"/>
          <p:cNvSpPr/>
          <p:nvPr/>
        </p:nvSpPr>
        <p:spPr>
          <a:xfrm>
            <a:off x="7671145" y="1440876"/>
            <a:ext cx="3116218" cy="3170112"/>
          </a:xfrm>
          <a:prstGeom prst="arc">
            <a:avLst>
              <a:gd name="adj1" fmla="val 5320337"/>
              <a:gd name="adj2" fmla="val 16308365"/>
            </a:avLst>
          </a:prstGeom>
          <a:noFill/>
          <a:ln w="349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18" name="Google Shape;1118;p3"/>
          <p:cNvGrpSpPr/>
          <p:nvPr/>
        </p:nvGrpSpPr>
        <p:grpSpPr>
          <a:xfrm>
            <a:off x="336670" y="2214449"/>
            <a:ext cx="329915" cy="450019"/>
            <a:chOff x="2597" y="4163"/>
            <a:chExt cx="217" cy="296"/>
          </a:xfrm>
        </p:grpSpPr>
        <p:sp>
          <p:nvSpPr>
            <p:cNvPr id="1119" name="Google Shape;1119;p3"/>
            <p:cNvSpPr/>
            <p:nvPr/>
          </p:nvSpPr>
          <p:spPr>
            <a:xfrm>
              <a:off x="2630" y="4163"/>
              <a:ext cx="151" cy="176"/>
            </a:xfrm>
            <a:custGeom>
              <a:avLst/>
              <a:gdLst/>
              <a:ahLst/>
              <a:cxnLst/>
              <a:rect l="l" t="t" r="r" b="b"/>
              <a:pathLst>
                <a:path w="1662" h="1942" extrusionOk="0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0" name="Google Shape;1120;p3"/>
            <p:cNvSpPr/>
            <p:nvPr/>
          </p:nvSpPr>
          <p:spPr>
            <a:xfrm>
              <a:off x="2664" y="4250"/>
              <a:ext cx="83" cy="27"/>
            </a:xfrm>
            <a:custGeom>
              <a:avLst/>
              <a:gdLst/>
              <a:ahLst/>
              <a:cxnLst/>
              <a:rect l="l" t="t" r="r" b="b"/>
              <a:pathLst>
                <a:path w="916" h="300" extrusionOk="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1" name="Google Shape;1121;p3"/>
            <p:cNvSpPr/>
            <p:nvPr/>
          </p:nvSpPr>
          <p:spPr>
            <a:xfrm>
              <a:off x="2597" y="4335"/>
              <a:ext cx="217" cy="124"/>
            </a:xfrm>
            <a:custGeom>
              <a:avLst/>
              <a:gdLst/>
              <a:ahLst/>
              <a:cxnLst/>
              <a:rect l="l" t="t" r="r" b="b"/>
              <a:pathLst>
                <a:path w="2393" h="1360" extrusionOk="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2" name="Google Shape;1122;p3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/>
              <a:ahLst/>
              <a:cxnLst/>
              <a:rect l="l" t="t" r="r" b="b"/>
              <a:pathLst>
                <a:path w="373" h="915" extrusionOk="0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23" name="Google Shape;1123;p3"/>
          <p:cNvSpPr/>
          <p:nvPr/>
        </p:nvSpPr>
        <p:spPr>
          <a:xfrm>
            <a:off x="942974" y="1739334"/>
            <a:ext cx="4835077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BBD6EE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Worker</a:t>
            </a:r>
            <a:endParaRPr sz="2400" b="1" i="0" u="none" strike="noStrike" cap="none">
              <a:solidFill>
                <a:srgbClr val="BBD6E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BBD6EE"/>
                </a:solidFill>
                <a:latin typeface="Malgun Gothic"/>
                <a:ea typeface="Malgun Gothic"/>
                <a:cs typeface="Malgun Gothic"/>
                <a:sym typeface="Malgun Gothic"/>
              </a:rPr>
              <a:t>능력개발 및 개인보안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소통과 편한 근무환경으로 생산력 증가 및 익명 보장 및 개인보보안강화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4" name="Google Shape;1124;p3"/>
          <p:cNvSpPr/>
          <p:nvPr/>
        </p:nvSpPr>
        <p:spPr>
          <a:xfrm>
            <a:off x="7721370" y="1440875"/>
            <a:ext cx="3116218" cy="3170112"/>
          </a:xfrm>
          <a:prstGeom prst="arc">
            <a:avLst>
              <a:gd name="adj1" fmla="val 16171191"/>
              <a:gd name="adj2" fmla="val 5538433"/>
            </a:avLst>
          </a:prstGeom>
          <a:noFill/>
          <a:ln w="34925" cap="rnd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p3"/>
          <p:cNvSpPr/>
          <p:nvPr/>
        </p:nvSpPr>
        <p:spPr>
          <a:xfrm>
            <a:off x="7684319" y="4945274"/>
            <a:ext cx="3089869" cy="73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FF2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생산 소통</a:t>
            </a:r>
            <a:endParaRPr sz="3200" b="1" i="0" u="none" strike="noStrike" cap="none">
              <a:solidFill>
                <a:srgbClr val="FFF2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6" name="Google Shape;1126;p3"/>
          <p:cNvSpPr/>
          <p:nvPr/>
        </p:nvSpPr>
        <p:spPr>
          <a:xfrm rot="5400000">
            <a:off x="2360121" y="978188"/>
            <a:ext cx="1451914" cy="6180554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 w="1270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7" name="Google Shape;1127;p3"/>
          <p:cNvSpPr/>
          <p:nvPr/>
        </p:nvSpPr>
        <p:spPr>
          <a:xfrm>
            <a:off x="938777" y="3329657"/>
            <a:ext cx="5099557" cy="14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BBD6EE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Company</a:t>
            </a:r>
            <a:endParaRPr sz="2000" b="1" i="0" u="none" strike="noStrike" cap="none">
              <a:solidFill>
                <a:srgbClr val="BBD6E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BBD6EE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회사발전 및  기밀문서보안</a:t>
            </a:r>
            <a:endParaRPr sz="1600" b="0" i="0" u="none" strike="noStrike" cap="none">
              <a:solidFill>
                <a:srgbClr val="BBD6E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및 직관적인 </a:t>
            </a:r>
            <a:r>
              <a:rPr lang="ko-KR" sz="1100" b="0" i="0" u="none" strike="noStrike" cap="none">
                <a:solidFill>
                  <a:srgbClr val="BBD6E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인트라넷으로 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발전 및 소중한 회사 문서 안전한 문서관리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3"/>
          <p:cNvSpPr/>
          <p:nvPr/>
        </p:nvSpPr>
        <p:spPr>
          <a:xfrm flipH="1">
            <a:off x="283521" y="3666240"/>
            <a:ext cx="367537" cy="451232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9" name="Google Shape;1129;p3"/>
          <p:cNvSpPr/>
          <p:nvPr/>
        </p:nvSpPr>
        <p:spPr>
          <a:xfrm rot="5400000">
            <a:off x="2467790" y="2473288"/>
            <a:ext cx="1236575" cy="6180554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0" name="Google Shape;1130;p3"/>
          <p:cNvSpPr/>
          <p:nvPr/>
        </p:nvSpPr>
        <p:spPr>
          <a:xfrm>
            <a:off x="4222838" y="4984556"/>
            <a:ext cx="45719" cy="119729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1" name="Google Shape;1131;p3"/>
          <p:cNvSpPr txBox="1"/>
          <p:nvPr/>
        </p:nvSpPr>
        <p:spPr>
          <a:xfrm>
            <a:off x="4472646" y="5309650"/>
            <a:ext cx="13054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</a:t>
            </a: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2" name="Google Shape;1132;p3"/>
          <p:cNvSpPr/>
          <p:nvPr/>
        </p:nvSpPr>
        <p:spPr>
          <a:xfrm>
            <a:off x="135041" y="4945275"/>
            <a:ext cx="3939301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회사의 밸런스를 맞추다!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직관적 인트라넷 간편하고 보안 강화 커뮤니티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소통의 부재 불편한 생산성을 감소</a:t>
            </a:r>
            <a:endParaRPr sz="1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3" name="Google Shape;1133;p3"/>
          <p:cNvSpPr/>
          <p:nvPr/>
        </p:nvSpPr>
        <p:spPr>
          <a:xfrm>
            <a:off x="259893" y="198273"/>
            <a:ext cx="5778441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사이트 개요 - 컴워벨 웨어</a:t>
            </a:r>
            <a:endParaRPr sz="28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모두를 위한 회사 인트라넷</a:t>
            </a: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4" name="Google Shape;1134;p3"/>
          <p:cNvSpPr/>
          <p:nvPr/>
        </p:nvSpPr>
        <p:spPr>
          <a:xfrm flipH="1">
            <a:off x="135042" y="334078"/>
            <a:ext cx="45719" cy="926024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71"/>
          <p:cNvSpPr/>
          <p:nvPr/>
        </p:nvSpPr>
        <p:spPr>
          <a:xfrm>
            <a:off x="180922" y="380387"/>
            <a:ext cx="7656792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USE CASE (주소록, 전자결재)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3" name="Google Shape;1653;p71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p71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5" name="Google Shape;1655;p71" descr="C:\Users\ezen-test\Desktop\새 폴더\jpg\컴워밸__주소록_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63" y="1482835"/>
            <a:ext cx="6211651" cy="519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71" descr="C:\Users\ezen-test\Desktop\새 폴더\jpg\컴워밸__문서 결재_관리_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5314" y="1482835"/>
            <a:ext cx="5733007" cy="5193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72"/>
          <p:cNvSpPr/>
          <p:nvPr/>
        </p:nvSpPr>
        <p:spPr>
          <a:xfrm>
            <a:off x="180922" y="380387"/>
            <a:ext cx="6800449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USE CASE (근태관리,웹하드) 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2" name="Google Shape;1662;p72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3" name="Google Shape;1663;p72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5" name="Google Shape;1665;p72" descr="C:\Users\ezen-test\Desktop\새 폴더\jpg\컴워밸__웹하드_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684" y="1527057"/>
            <a:ext cx="5689602" cy="520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6" name="Picture 2" descr="C:\Users\Kims\Desktop\근태관리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1257" y="1522637"/>
            <a:ext cx="6026331" cy="52003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73"/>
          <p:cNvSpPr/>
          <p:nvPr/>
        </p:nvSpPr>
        <p:spPr>
          <a:xfrm>
            <a:off x="180922" y="380387"/>
            <a:ext cx="7439078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USE CASE (스케줄러,자원관리)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1" name="Google Shape;1671;p73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2" name="Google Shape;1672;p73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3" name="Google Shape;1673;p73" descr="C:\Users\ezen-test\Desktop\새 폴더\jpg\컴워밸__스케줄_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482835"/>
            <a:ext cx="6416908" cy="528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73" descr="C:\Users\ezen-test\Desktop\새 폴더\jpg\컴워밸__자원_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4971" y="1482835"/>
            <a:ext cx="5500915" cy="5287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74"/>
          <p:cNvSpPr/>
          <p:nvPr/>
        </p:nvSpPr>
        <p:spPr>
          <a:xfrm>
            <a:off x="180923" y="380387"/>
            <a:ext cx="9703306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USE CASE (게시판,사원관리)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0" name="Google Shape;1680;p74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1" name="Google Shape;1681;p74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2" name="Google Shape;1682;p74" descr="C:\Users\ezen-test\Desktop\새 폴더\jpg\컴워밸__게시판_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4" y="1483061"/>
            <a:ext cx="6184679" cy="52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2" name="Picture 2" descr="C:\Users\Kims\Desktop\usecase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39432" y="1463039"/>
            <a:ext cx="5565185" cy="52237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77"/>
          <p:cNvSpPr/>
          <p:nvPr/>
        </p:nvSpPr>
        <p:spPr>
          <a:xfrm>
            <a:off x="2235992" y="1715004"/>
            <a:ext cx="7466676" cy="2935731"/>
          </a:xfrm>
          <a:prstGeom prst="roundRect">
            <a:avLst>
              <a:gd name="adj" fmla="val 16667"/>
            </a:avLst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77"/>
          <p:cNvSpPr/>
          <p:nvPr/>
        </p:nvSpPr>
        <p:spPr>
          <a:xfrm>
            <a:off x="3358324" y="2484307"/>
            <a:ext cx="5614007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요구사항 분석</a:t>
            </a:r>
            <a:endParaRPr sz="5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0" name="Google Shape;1690;p77"/>
          <p:cNvSpPr/>
          <p:nvPr/>
        </p:nvSpPr>
        <p:spPr>
          <a:xfrm>
            <a:off x="3122735" y="2438935"/>
            <a:ext cx="67617" cy="13833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78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FBS 사원 기능 (1)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6" name="Google Shape;1696;p78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7" name="Google Shape;1697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2593" y="1196636"/>
            <a:ext cx="8746808" cy="532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79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FBS 사원 기능 (2)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3" name="Google Shape;1703;p79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4" name="Google Shape;1704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437" y="1558436"/>
            <a:ext cx="10856520" cy="4568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80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FBS 팀장이상 기능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0" name="Google Shape;1710;p80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1" name="Google Shape;171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22" y="1776366"/>
            <a:ext cx="11791679" cy="3786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1"/>
          <p:cNvSpPr/>
          <p:nvPr/>
        </p:nvSpPr>
        <p:spPr>
          <a:xfrm>
            <a:off x="180923" y="380387"/>
            <a:ext cx="551815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FBS 관리자 기능</a:t>
            </a:r>
            <a:endParaRPr sz="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7" name="Google Shape;1717;p81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8" name="Google Shape;171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79" y="1776412"/>
            <a:ext cx="10943943" cy="433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82"/>
          <p:cNvSpPr/>
          <p:nvPr/>
        </p:nvSpPr>
        <p:spPr>
          <a:xfrm>
            <a:off x="2235992" y="1715004"/>
            <a:ext cx="7466676" cy="2935731"/>
          </a:xfrm>
          <a:prstGeom prst="roundRect">
            <a:avLst>
              <a:gd name="adj" fmla="val 16667"/>
            </a:avLst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82"/>
          <p:cNvSpPr/>
          <p:nvPr/>
        </p:nvSpPr>
        <p:spPr>
          <a:xfrm>
            <a:off x="3358324" y="2484307"/>
            <a:ext cx="5614007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DB 설계</a:t>
            </a:r>
            <a:endParaRPr sz="5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5" name="Google Shape;1725;p82"/>
          <p:cNvSpPr/>
          <p:nvPr/>
        </p:nvSpPr>
        <p:spPr>
          <a:xfrm>
            <a:off x="3122735" y="2438935"/>
            <a:ext cx="67617" cy="13833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p4"/>
          <p:cNvGrpSpPr/>
          <p:nvPr/>
        </p:nvGrpSpPr>
        <p:grpSpPr>
          <a:xfrm>
            <a:off x="3420384" y="1263247"/>
            <a:ext cx="5590992" cy="4995804"/>
            <a:chOff x="2566380" y="270692"/>
            <a:chExt cx="6916674" cy="6180361"/>
          </a:xfrm>
        </p:grpSpPr>
        <p:sp>
          <p:nvSpPr>
            <p:cNvPr id="1140" name="Google Shape;1140;p4"/>
            <p:cNvSpPr/>
            <p:nvPr/>
          </p:nvSpPr>
          <p:spPr>
            <a:xfrm>
              <a:off x="4466808" y="270692"/>
              <a:ext cx="3115818" cy="2686050"/>
            </a:xfrm>
            <a:custGeom>
              <a:avLst/>
              <a:gdLst/>
              <a:ahLst/>
              <a:cxnLst/>
              <a:rect l="l" t="t" r="r" b="b"/>
              <a:pathLst>
                <a:path w="3115818" h="2686050" extrusionOk="0">
                  <a:moveTo>
                    <a:pt x="1557909" y="0"/>
                  </a:moveTo>
                  <a:lnTo>
                    <a:pt x="3115818" y="2686050"/>
                  </a:lnTo>
                  <a:lnTo>
                    <a:pt x="0" y="2686050"/>
                  </a:lnTo>
                  <a:lnTo>
                    <a:pt x="1557909" y="0"/>
                  </a:lnTo>
                  <a:close/>
                </a:path>
              </a:pathLst>
            </a:custGeom>
            <a:solidFill>
              <a:srgbClr val="181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3833332" y="3400788"/>
              <a:ext cx="4382770" cy="720725"/>
            </a:xfrm>
            <a:custGeom>
              <a:avLst/>
              <a:gdLst/>
              <a:ahLst/>
              <a:cxnLst/>
              <a:rect l="l" t="t" r="r" b="b"/>
              <a:pathLst>
                <a:path w="4382770" h="720725" extrusionOk="0">
                  <a:moveTo>
                    <a:pt x="418021" y="0"/>
                  </a:moveTo>
                  <a:lnTo>
                    <a:pt x="3964750" y="0"/>
                  </a:lnTo>
                  <a:lnTo>
                    <a:pt x="4382770" y="720725"/>
                  </a:lnTo>
                  <a:lnTo>
                    <a:pt x="0" y="720725"/>
                  </a:lnTo>
                  <a:lnTo>
                    <a:pt x="418021" y="0"/>
                  </a:lnTo>
                  <a:close/>
                </a:path>
              </a:pathLst>
            </a:custGeom>
            <a:solidFill>
              <a:srgbClr val="181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3199856" y="4565558"/>
              <a:ext cx="5649722" cy="720725"/>
            </a:xfrm>
            <a:custGeom>
              <a:avLst/>
              <a:gdLst/>
              <a:ahLst/>
              <a:cxnLst/>
              <a:rect l="l" t="t" r="r" b="b"/>
              <a:pathLst>
                <a:path w="5649722" h="720725" extrusionOk="0">
                  <a:moveTo>
                    <a:pt x="418021" y="0"/>
                  </a:moveTo>
                  <a:lnTo>
                    <a:pt x="5231702" y="0"/>
                  </a:lnTo>
                  <a:lnTo>
                    <a:pt x="5649722" y="720725"/>
                  </a:lnTo>
                  <a:lnTo>
                    <a:pt x="0" y="720725"/>
                  </a:lnTo>
                  <a:lnTo>
                    <a:pt x="418021" y="0"/>
                  </a:lnTo>
                  <a:close/>
                </a:path>
              </a:pathLst>
            </a:custGeom>
            <a:solidFill>
              <a:srgbClr val="181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2566380" y="5730328"/>
              <a:ext cx="6916674" cy="720725"/>
            </a:xfrm>
            <a:custGeom>
              <a:avLst/>
              <a:gdLst/>
              <a:ahLst/>
              <a:cxnLst/>
              <a:rect l="l" t="t" r="r" b="b"/>
              <a:pathLst>
                <a:path w="6916674" h="720725" extrusionOk="0">
                  <a:moveTo>
                    <a:pt x="418021" y="0"/>
                  </a:moveTo>
                  <a:lnTo>
                    <a:pt x="6498654" y="0"/>
                  </a:lnTo>
                  <a:lnTo>
                    <a:pt x="6916674" y="720725"/>
                  </a:lnTo>
                  <a:lnTo>
                    <a:pt x="0" y="720725"/>
                  </a:lnTo>
                  <a:lnTo>
                    <a:pt x="418021" y="0"/>
                  </a:lnTo>
                  <a:close/>
                </a:path>
              </a:pathLst>
            </a:custGeom>
            <a:solidFill>
              <a:srgbClr val="181E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3038058" y="5286283"/>
              <a:ext cx="5811520" cy="444045"/>
            </a:xfrm>
            <a:prstGeom prst="parallelogram">
              <a:avLst>
                <a:gd name="adj" fmla="val 642776"/>
              </a:avLst>
            </a:prstGeom>
            <a:solidFill>
              <a:srgbClr val="090C0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3671534" y="4121513"/>
              <a:ext cx="4544568" cy="444045"/>
            </a:xfrm>
            <a:prstGeom prst="parallelogram">
              <a:avLst>
                <a:gd name="adj" fmla="val 512030"/>
              </a:avLst>
            </a:prstGeom>
            <a:solidFill>
              <a:srgbClr val="090C0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4305010" y="2956742"/>
              <a:ext cx="3277616" cy="444045"/>
            </a:xfrm>
            <a:prstGeom prst="parallelogram">
              <a:avLst>
                <a:gd name="adj" fmla="val 342060"/>
              </a:avLst>
            </a:prstGeom>
            <a:solidFill>
              <a:srgbClr val="090C0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47" name="Google Shape;1147;p4"/>
          <p:cNvSpPr/>
          <p:nvPr/>
        </p:nvSpPr>
        <p:spPr>
          <a:xfrm>
            <a:off x="180922" y="5220523"/>
            <a:ext cx="308986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4B08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1400" b="1" i="0" u="none" strike="noStrike" cap="none">
              <a:solidFill>
                <a:srgbClr val="F4B08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누구를 위한 그룹웨어가 아닌 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모두를 위한 그룹웨어를 만든다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8" name="Google Shape;1148;p4"/>
          <p:cNvSpPr txBox="1"/>
          <p:nvPr/>
        </p:nvSpPr>
        <p:spPr>
          <a:xfrm>
            <a:off x="5563177" y="2580329"/>
            <a:ext cx="13054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</a:t>
            </a:r>
            <a:r>
              <a:rPr lang="ko-KR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9" name="Google Shape;1149;p4"/>
          <p:cNvSpPr txBox="1"/>
          <p:nvPr/>
        </p:nvSpPr>
        <p:spPr>
          <a:xfrm>
            <a:off x="5563177" y="3866975"/>
            <a:ext cx="13054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65</a:t>
            </a:r>
            <a:r>
              <a:rPr lang="ko-KR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4"/>
          <p:cNvSpPr txBox="1"/>
          <p:nvPr/>
        </p:nvSpPr>
        <p:spPr>
          <a:xfrm>
            <a:off x="5563177" y="4820413"/>
            <a:ext cx="13054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r>
            <a:r>
              <a:rPr lang="ko-KR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1" name="Google Shape;1151;p4"/>
          <p:cNvSpPr txBox="1"/>
          <p:nvPr/>
        </p:nvSpPr>
        <p:spPr>
          <a:xfrm>
            <a:off x="5585482" y="5799185"/>
            <a:ext cx="13054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2" name="Google Shape;1152;p4"/>
          <p:cNvSpPr/>
          <p:nvPr/>
        </p:nvSpPr>
        <p:spPr>
          <a:xfrm>
            <a:off x="180922" y="380387"/>
            <a:ext cx="588024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1-2. 프로젝트 목적 및 목표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3" name="Google Shape;1153;p4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4" name="Google Shape;1154;p4"/>
          <p:cNvSpPr/>
          <p:nvPr/>
        </p:nvSpPr>
        <p:spPr>
          <a:xfrm>
            <a:off x="8118042" y="4220248"/>
            <a:ext cx="39187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4B08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1400" b="1" i="0" u="none" strike="noStrike" cap="none">
              <a:solidFill>
                <a:srgbClr val="F4B08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개인과 회사의 소통 및 보안 밸런스를 맞춰서 생산성 강화 및 편한 프로젝트 지향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5" name="Google Shape;1155;p4"/>
          <p:cNvSpPr/>
          <p:nvPr/>
        </p:nvSpPr>
        <p:spPr>
          <a:xfrm>
            <a:off x="-185981" y="3277264"/>
            <a:ext cx="4368911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4B08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2000" b="1" i="0" u="none" strike="noStrike" cap="none">
              <a:solidFill>
                <a:srgbClr val="F4B08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lgun Gothic"/>
              <a:buAutoNum type="arabicPeriod"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간편한 자원사용 및 관리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익명성 보장 게시판 및 자유게시판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직관적 개인 스케줄 관리 및 전체 스케줄 확인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6" name="Google Shape;1156;p4"/>
          <p:cNvSpPr/>
          <p:nvPr/>
        </p:nvSpPr>
        <p:spPr>
          <a:xfrm>
            <a:off x="6890887" y="1402332"/>
            <a:ext cx="4810333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F4B08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2000" b="1" i="0" u="none" strike="noStrike" cap="none">
              <a:solidFill>
                <a:srgbClr val="F4B08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개인 및 회사 주소록을 통한 편한 메일 및 소통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단독 메신저를 통한 회사와 개인의 보안 강화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안전한 전자결재 문서 관리 및 비밀번호 관리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회사에 독자적 클라우드를 통한 안전하면서 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간편한 데이터 교환 및 관리  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83"/>
          <p:cNvSpPr/>
          <p:nvPr/>
        </p:nvSpPr>
        <p:spPr>
          <a:xfrm>
            <a:off x="180922" y="380387"/>
            <a:ext cx="5970496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7-1 DB전체 구조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1" name="Google Shape;1731;p83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2" name="Google Shape;1732;p83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3" name="Google Shape;173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094" y="1341120"/>
            <a:ext cx="8735812" cy="5031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84"/>
          <p:cNvSpPr/>
          <p:nvPr/>
        </p:nvSpPr>
        <p:spPr>
          <a:xfrm>
            <a:off x="180922" y="380387"/>
            <a:ext cx="5970496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7-1 논리,물리적 모델링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9" name="Google Shape;1739;p84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0" name="Google Shape;1740;p84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1" name="Google Shape;174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2287" y="1196636"/>
            <a:ext cx="8869039" cy="538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85"/>
          <p:cNvSpPr/>
          <p:nvPr/>
        </p:nvSpPr>
        <p:spPr>
          <a:xfrm>
            <a:off x="180922" y="380387"/>
            <a:ext cx="5970496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7-1 논리,물리적 모델링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7" name="Google Shape;1747;p85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8" name="Google Shape;1748;p85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9" name="Google Shape;1749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643" y="1482835"/>
            <a:ext cx="10381550" cy="5014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86"/>
          <p:cNvSpPr/>
          <p:nvPr/>
        </p:nvSpPr>
        <p:spPr>
          <a:xfrm>
            <a:off x="180922" y="380387"/>
            <a:ext cx="5896605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7-1 논리,물리적 모델링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5" name="Google Shape;1755;p86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6" name="Google Shape;1756;p86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7" name="Google Shape;1757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064" y="1341120"/>
            <a:ext cx="9157178" cy="5365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87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3" name="Google Shape;1763;p87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4" name="Google Shape;1764;p87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65" name="Google Shape;1765;p87"/>
          <p:cNvGraphicFramePr/>
          <p:nvPr/>
        </p:nvGraphicFramePr>
        <p:xfrm>
          <a:off x="1706812" y="1341120"/>
          <a:ext cx="8521700" cy="34194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RESOURCES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김민균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등록한 자원에 대한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종류번호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자원명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RES_PRICE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RES_REGDATE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등록일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RES_LOCATION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자원위치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RES_INFORMATION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자원정보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APPR_FLAG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승인방식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'A'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RESERV_FLAG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예약가능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RES_FILENAME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사진파일이름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RES_ORIGINALFILENAME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사진파일원래이름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66" name="Google Shape;1766;p87"/>
          <p:cNvGraphicFramePr/>
          <p:nvPr/>
        </p:nvGraphicFramePr>
        <p:xfrm>
          <a:off x="1738896" y="5084887"/>
          <a:ext cx="8521700" cy="13620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자원종류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RESTYPE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김민균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등록할 자원의 종류를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종류번호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종류이름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121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2" name="Google Shape;1772;p121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3" name="Google Shape;1773;p121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4" name="Google Shape;1774;p121"/>
          <p:cNvGraphicFramePr/>
          <p:nvPr/>
        </p:nvGraphicFramePr>
        <p:xfrm>
          <a:off x="1626602" y="1315997"/>
          <a:ext cx="8521700" cy="2434590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81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자원스케줄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RESSCHEDULE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김민균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자원을 예약시 예약 및 반납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RESERV_NO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USE_REGDATE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사용날짜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SYSDATE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RETURN_REGDATE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반납날짜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RESERV_CONTENT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예약내용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APPR_FLAG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승인여부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5" name="Google Shape;1775;p121"/>
          <p:cNvGraphicFramePr/>
          <p:nvPr/>
        </p:nvGraphicFramePr>
        <p:xfrm>
          <a:off x="1674728" y="4058193"/>
          <a:ext cx="8521700" cy="13620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사원등급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RANKS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김민균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사원의 등급을 저장하는테이블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RANKS_NO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등급번호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RANKS_NAME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등급이름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32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1" name="Google Shape;1781;p132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2" name="Google Shape;1782;p132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83" name="Google Shape;1783;p132"/>
          <p:cNvGraphicFramePr/>
          <p:nvPr/>
        </p:nvGraphicFramePr>
        <p:xfrm>
          <a:off x="2317478" y="1341120"/>
          <a:ext cx="7564450" cy="5364700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946625"/>
                <a:gridCol w="1859425"/>
                <a:gridCol w="1172000"/>
                <a:gridCol w="755025"/>
                <a:gridCol w="1160725"/>
                <a:gridCol w="701500"/>
                <a:gridCol w="619800"/>
                <a:gridCol w="349350"/>
              </a:tblGrid>
              <a:tr h="199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사원정보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MEMBER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김민승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0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등록되는 사원의 정보를 저장하는 테이블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6725" marR="6725" marT="67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6725" marR="6725" marT="67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RANKS_NO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등급번호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DEPT_NO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부서번호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MEM_NAME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MEM_HP1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연락처1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MEM_HP2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연락처2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MEM_HP3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연락처3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MEM_EMAIL1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이메일1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MEM_EMAIL2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이메일2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MEM_ID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VARCHAR2(50)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MEM_PWD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MEM_ZIPCODE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우편번호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MEM_ADDRESS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14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MEM_ADDRESSDETAIL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상세주소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MEM_FILENAME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이미지파일명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MEM_ORIGINALFILENAME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이미지원본파일명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MEM_JOINDATE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입사일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SYSDATE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MEM_RESIGNDATE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퇴사일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MEM_ACHIEVEMENT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학력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VARCHAR2(60)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MEM_PAY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연봉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MEM_HOLIDAY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연차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MEM_USEHOLIDAY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사용연차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99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23</a:t>
                      </a:r>
                      <a:endParaRPr/>
                    </a:p>
                  </a:txBody>
                  <a:tcPr marL="6725" marR="6725" marT="67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POS_NO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직급번호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6725" marR="6725" marT="67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6725" marR="6725" marT="67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33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9" name="Google Shape;1789;p133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0" name="Google Shape;1790;p133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1" name="Google Shape;1791;p133"/>
          <p:cNvGraphicFramePr/>
          <p:nvPr/>
        </p:nvGraphicFramePr>
        <p:xfrm>
          <a:off x="1594517" y="1482835"/>
          <a:ext cx="8521700" cy="41052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게시글목록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김민균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게시판목록의 내용을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BDLIST_NO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BOARD_TITLE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게시글제목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BOARD_CONTENT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게시글본문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VARCHAR2(3000)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BOARD_READCOUNT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BOARD_REGDATE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등록일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SYSDATE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BOARD_CHANGEDATE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수정일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BOARD_FILENAME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업로드파일명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BOARD_FILESIZE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파일사이즈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BOARD_ORIGINALFILENAME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원본파일명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BOARD_DOWNCOUNT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다운로드수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BOARD_DELFLAG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삭제구분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BOARD_RECOMMEND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추천수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34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7" name="Google Shape;1797;p134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8" name="Google Shape;1798;p134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9" name="Google Shape;1799;p134"/>
          <p:cNvGraphicFramePr/>
          <p:nvPr/>
        </p:nvGraphicFramePr>
        <p:xfrm>
          <a:off x="1594517" y="1260910"/>
          <a:ext cx="8521700" cy="25050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게시판목록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BOARDLIST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김민균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게시판을 동적으로 만들어 게시판의 목록을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BDLIST_NO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BDLIST_NAME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VARCHAR2(100)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BDLIST_RE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댓글허용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'Y'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BDLIST_UP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업로드허용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'Y'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RANKS_NO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등급번호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BDLIST_RC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추천허용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'Y'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BDLIST_REGDATE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등록일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sysdate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00" name="Google Shape;1800;p134"/>
          <p:cNvGraphicFramePr/>
          <p:nvPr/>
        </p:nvGraphicFramePr>
        <p:xfrm>
          <a:off x="1594517" y="3863641"/>
          <a:ext cx="8521700" cy="29622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REPLY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김민균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게시글의 댓글을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REP_NO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REP_CONTENT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댓글본문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VARCHAR2(500)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REP_REGDATE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댓글등록일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SYSDATE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REP_GROUP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그룹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REP_SORTNO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순서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REP_DEPTH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계층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REP_SECRET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공개여부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35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6" name="Google Shape;1806;p135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7" name="Google Shape;1807;p135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08" name="Google Shape;1808;p135"/>
          <p:cNvGraphicFramePr/>
          <p:nvPr/>
        </p:nvGraphicFramePr>
        <p:xfrm>
          <a:off x="1578475" y="1482835"/>
          <a:ext cx="8521700" cy="13620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부서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DEPARTMENT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김민승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회사의 부서를 저장하는테이블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DEPT_NO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부서번호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DEPT_NAME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부서이름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09" name="Google Shape;1809;p135"/>
          <p:cNvGraphicFramePr/>
          <p:nvPr/>
        </p:nvGraphicFramePr>
        <p:xfrm>
          <a:off x="1562433" y="3314241"/>
          <a:ext cx="8521700" cy="20478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근태관리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COMMUTE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김민승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사원들의 근태를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근태관리번호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COM_INDATE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출근시간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COM_OUTDATE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퇴근시간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COM_STATUS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근무상태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'B'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"/>
          <p:cNvSpPr/>
          <p:nvPr/>
        </p:nvSpPr>
        <p:spPr>
          <a:xfrm>
            <a:off x="180923" y="380387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1-3. 개발환경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2" name="Google Shape;1162;p7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3" name="Google Shape;1163;p7" descr="C:\Users\User\Desktop\spr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74" y="4989463"/>
            <a:ext cx="1758474" cy="571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7" descr="C:\Users\User\Desktop\jsp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77" y="3750083"/>
            <a:ext cx="1000132" cy="94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7" descr="C:\Users\User\Desktop\jstl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1396" y="3961307"/>
            <a:ext cx="1160867" cy="94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7" descr="C:\Users\User\Desktop\마이바티스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1837" y="1457989"/>
            <a:ext cx="2293243" cy="57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7" descr="C:\Users\User\Desktop\jquery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7516" y="2925067"/>
            <a:ext cx="2214402" cy="7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7" descr="C:\Users\User\Documents\카카오톡 받은 파일\오라클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56773" y="1497027"/>
            <a:ext cx="2160376" cy="42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7" descr="C:\Users\User\Desktop\exer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773" y="2391374"/>
            <a:ext cx="2126997" cy="80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7" descr="C:\Users\User\Desktop\토드.png"/>
          <p:cNvPicPr preferRelativeResize="0"/>
          <p:nvPr/>
        </p:nvPicPr>
        <p:blipFill rotWithShape="1">
          <a:blip r:embed="rId10">
            <a:alphaModFix/>
          </a:blip>
          <a:srcRect l="12560" r="12117"/>
          <a:stretch/>
        </p:blipFill>
        <p:spPr>
          <a:xfrm>
            <a:off x="4061837" y="2180194"/>
            <a:ext cx="2293243" cy="112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7" descr="C:\Users\User\Desktop\springmvc.png"/>
          <p:cNvPicPr preferRelativeResize="0"/>
          <p:nvPr/>
        </p:nvPicPr>
        <p:blipFill rotWithShape="1">
          <a:blip r:embed="rId11">
            <a:alphaModFix/>
          </a:blip>
          <a:srcRect l="18750" t="34820" r="15619" b="8925"/>
          <a:stretch/>
        </p:blipFill>
        <p:spPr>
          <a:xfrm>
            <a:off x="5442532" y="3665965"/>
            <a:ext cx="1629959" cy="97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" descr="C:\Users\User\Desktop\html5-css-javascript-logos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0238" y="1565734"/>
            <a:ext cx="2928958" cy="114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418732" y="1565734"/>
            <a:ext cx="2090160" cy="99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773531" y="3716992"/>
            <a:ext cx="1075711" cy="122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894639" y="3037757"/>
            <a:ext cx="1397687" cy="138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594946" y="3074717"/>
            <a:ext cx="1303054" cy="131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320441" y="3416553"/>
            <a:ext cx="1223554" cy="135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73160" y="4905102"/>
            <a:ext cx="1476389" cy="140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7" descr="C:/Users/goNi/AppData/Roaming/PolarisOffice/ETemp/10236_54393712/image13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665473" y="4690153"/>
            <a:ext cx="1300697" cy="10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934227" y="4782311"/>
            <a:ext cx="1341014" cy="75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36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5" name="Google Shape;1815;p136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6" name="Google Shape;1816;p136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17" name="Google Shape;1817;p136"/>
          <p:cNvGraphicFramePr/>
          <p:nvPr/>
        </p:nvGraphicFramePr>
        <p:xfrm>
          <a:off x="1835149" y="1603750"/>
          <a:ext cx="8521700" cy="13620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웹하드목록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WEBHARD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웹하드의 목록을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웹하드번호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WEB_CATEGORY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웹하드분류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8" name="Google Shape;1818;p136"/>
          <p:cNvGraphicFramePr/>
          <p:nvPr/>
        </p:nvGraphicFramePr>
        <p:xfrm>
          <a:off x="1835149" y="3613024"/>
          <a:ext cx="8521700" cy="27336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웹하드파일목록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WEBHARDFILE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저장한 웹하드목록에 웹하드 파일의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FILE_NO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웹하드파일번호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웹하드번호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FILE_NAME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FILE_ORIGINALFILENAME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원래파일이름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FILE_FILESIZE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파일사이즈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FILE_REGDATE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등록일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SYSDATE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FILE_DOWNCOUNT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다운로드수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37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4" name="Google Shape;1824;p137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5" name="Google Shape;1825;p137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26" name="Google Shape;1826;p137"/>
          <p:cNvGraphicFramePr/>
          <p:nvPr/>
        </p:nvGraphicFramePr>
        <p:xfrm>
          <a:off x="1835149" y="1497473"/>
          <a:ext cx="8521700" cy="25050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팀내스케줄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TEAMSCHEDULE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김민균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팀의 스케줄을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TSCD_NO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스케줄번호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DEPT_NO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부서번호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TSCD_STARTDATE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시작날짜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TSCD_ENDDATE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끝날짜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TSCD_TITLE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팀스케줄제목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VARCHAR2(60)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TSCD_CONTENT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팀스케줄내용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7" name="Google Shape;1827;p137"/>
          <p:cNvGraphicFramePr/>
          <p:nvPr/>
        </p:nvGraphicFramePr>
        <p:xfrm>
          <a:off x="1835149" y="4274762"/>
          <a:ext cx="8521700" cy="22764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개인스케줄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SCHEDULE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김민균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 스케줄을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SCD_NO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스케줄번호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SCD_START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시작날짜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SCD_END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끝날짜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SCD_TITLE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스케줄제목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VARCHAR2(60)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SCD_CONTENT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스케줄내용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38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3" name="Google Shape;1833;p138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4" name="Google Shape;1834;p138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35" name="Google Shape;1835;p138"/>
          <p:cNvGraphicFramePr/>
          <p:nvPr/>
        </p:nvGraphicFramePr>
        <p:xfrm>
          <a:off x="1835149" y="1242806"/>
          <a:ext cx="8521700" cy="22764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주소록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ADDRESSBOOK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회사 외의 개인 연락처를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ADDRBOOK_NO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주소록번호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ADDRBOOK_NAME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주소록이름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VARCHAR2(60)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ADDRBOOK_COMNAME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회사명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VARCHAR2(60)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ADDRBOOK_TEL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전화번호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ADDRBOOK_EMAIL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VARCHAR2(90)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36" name="Google Shape;1836;p138"/>
          <p:cNvGraphicFramePr/>
          <p:nvPr/>
        </p:nvGraphicFramePr>
        <p:xfrm>
          <a:off x="1835149" y="3609021"/>
          <a:ext cx="8521700" cy="31908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웹메일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MAIL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보낸 웹메일의 내용을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MAIL_NO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메일번호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MAIL_REV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보낸사람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MAIL_REVADDR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보낸주소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VARCHAR2(90)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MAIL_SENADDR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받는주소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VARCHAR2(90)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MAIL_TITLE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메일제목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MAIL_CONTENT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메일내용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CLOB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MAIL_FILENAME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첨부파일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MAIL_FILESIZE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첨부파일사이즈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MAIL_ORIGINALFILENAME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파일원래이름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MAIL_REGDATE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보낸날짜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sysdate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39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2" name="Google Shape;1842;p139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3" name="Google Shape;1843;p139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44" name="Google Shape;1844;p139"/>
          <p:cNvGraphicFramePr/>
          <p:nvPr/>
        </p:nvGraphicFramePr>
        <p:xfrm>
          <a:off x="1706812" y="1482835"/>
          <a:ext cx="8521700" cy="22764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쪽지함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MESSAGE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회사 내의 쪽지를 보낼때 쪽지의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MSG_NO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쪽지번호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보낸회원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MSG_TITLE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쪽지제목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MSG_CONTENT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쪽지내용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VARCHAR2(3000)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MSG_REGDATE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날짜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sysdate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MSG_DEL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삭제플레그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45" name="Google Shape;1845;p139"/>
          <p:cNvGraphicFramePr/>
          <p:nvPr/>
        </p:nvGraphicFramePr>
        <p:xfrm>
          <a:off x="1706812" y="4052177"/>
          <a:ext cx="8521700" cy="20478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쪽지수신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MSGREV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쪽지를 받는 사원과 쪽지의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MSGREV_NO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수신번호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MSG_NO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쪽지번호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MSGREV_DEL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삭제플레그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'N"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MSGREV_DATE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확인날짜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40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1" name="Google Shape;1851;p140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2" name="Google Shape;1852;p140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53" name="Google Shape;1853;p140"/>
          <p:cNvGraphicFramePr/>
          <p:nvPr/>
        </p:nvGraphicFramePr>
        <p:xfrm>
          <a:off x="1754939" y="1341120"/>
          <a:ext cx="8521700" cy="20478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문서양식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DOCFORM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 양식의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양식번호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FORM_NAME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양식이름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VARCHAR2(60)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양식분류번호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RANKS_NO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양식보안등급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FORM_DEL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양식삭제여부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54" name="Google Shape;1854;p140"/>
          <p:cNvGraphicFramePr/>
          <p:nvPr/>
        </p:nvGraphicFramePr>
        <p:xfrm>
          <a:off x="1754938" y="4136397"/>
          <a:ext cx="8521700" cy="15906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양식종류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DOCTYPE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양식 종류의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양식분류번호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양식분류이름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VARCHAR2(60)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TYPE_DEL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양식분류삭제여부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41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0" name="Google Shape;1860;p141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1" name="Google Shape;1861;p141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62" name="Google Shape;1862;p141"/>
          <p:cNvGraphicFramePr/>
          <p:nvPr/>
        </p:nvGraphicFramePr>
        <p:xfrm>
          <a:off x="1787022" y="1482835"/>
          <a:ext cx="8521700" cy="20478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결재파일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CONFIRMFILE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전자 결재 문서에 저장된 파일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FILE_NO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FILE_NAME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FILE_ORIGINALNAME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파일원래이름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FILE_SIZE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파일사이즈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3" name="Google Shape;1863;p141"/>
          <p:cNvGraphicFramePr/>
          <p:nvPr/>
        </p:nvGraphicFramePr>
        <p:xfrm>
          <a:off x="1803065" y="4106319"/>
          <a:ext cx="8521700" cy="13620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직급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POSITION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사원들의 직급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POS_NO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직급번호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POS_NAME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직급이름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89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9" name="Google Shape;1869;p189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0" name="Google Shape;1870;p189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71" name="Google Shape;1871;p189"/>
          <p:cNvGraphicFramePr/>
          <p:nvPr/>
        </p:nvGraphicFramePr>
        <p:xfrm>
          <a:off x="1722854" y="1482835"/>
          <a:ext cx="8521700" cy="18192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결재라인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CONFIRMLINE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결재라인의 등록된 사원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LINE_NO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라인번호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REG_NO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LINE_ORDER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결재순서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72" name="Google Shape;1872;p189"/>
          <p:cNvGraphicFramePr/>
          <p:nvPr/>
        </p:nvGraphicFramePr>
        <p:xfrm>
          <a:off x="1722855" y="3765425"/>
          <a:ext cx="8521700" cy="18192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결재라인등록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LINEREG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등록할 결재라인의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REG_NO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REG_NAME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VARCHAR2(60)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LINE_DEL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라인삭제여부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90"/>
          <p:cNvSpPr/>
          <p:nvPr/>
        </p:nvSpPr>
        <p:spPr>
          <a:xfrm>
            <a:off x="180922" y="380388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8" name="Google Shape;1878;p190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9" name="Google Shape;1879;p190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80" name="Google Shape;1880;p190"/>
          <p:cNvGraphicFramePr/>
          <p:nvPr/>
        </p:nvGraphicFramePr>
        <p:xfrm>
          <a:off x="1782895" y="1524679"/>
          <a:ext cx="8521700" cy="41052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전자결제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CONFIRM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전자결재 할 문서의 정보를 저장하는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양식번호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DEPT_NO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부서번호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REG_NO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CF_TITLE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기안제목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VARCHAR2(300)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CF_CONTENT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기안내용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CLOB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CF_STATE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기안상태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CF_FILE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파일첨부여부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CF_TMPSTORAGE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임시저장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CF_DEL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문서삭제여부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'N'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CF_ORDER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현재결재순서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CF_REGDATE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기안일자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sysdate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CF_OKDATE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승인일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91"/>
          <p:cNvSpPr/>
          <p:nvPr/>
        </p:nvSpPr>
        <p:spPr>
          <a:xfrm>
            <a:off x="180922" y="380387"/>
            <a:ext cx="4556541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테이블정의서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6" name="Google Shape;1886;p191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7" name="Google Shape;1887;p191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88" name="Google Shape;1888;p191"/>
          <p:cNvGraphicFramePr/>
          <p:nvPr/>
        </p:nvGraphicFramePr>
        <p:xfrm>
          <a:off x="1483598" y="1926973"/>
          <a:ext cx="8521700" cy="1819275"/>
        </p:xfrm>
        <a:graphic>
          <a:graphicData uri="http://schemas.openxmlformats.org/drawingml/2006/table">
            <a:tbl>
              <a:tblPr>
                <a:noFill/>
                <a:tableStyleId>{FDAD403A-44F6-4847-B7B5-ADD556398BC1}</a:tableStyleId>
              </a:tblPr>
              <a:tblGrid>
                <a:gridCol w="1066400"/>
                <a:gridCol w="2094725"/>
                <a:gridCol w="1320300"/>
                <a:gridCol w="850575"/>
                <a:gridCol w="1307625"/>
                <a:gridCol w="790275"/>
                <a:gridCol w="698250"/>
                <a:gridCol w="39355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엔티티 타입명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결재서명등록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2019-08-07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테이블명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SIGNREG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오승주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설명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전자 결재하기 위한 결재서명을 등록하는 테이블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속성명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도메인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데이터타입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NULL여부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기본값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KEY</a:t>
                      </a:r>
                      <a:endParaRPr/>
                    </a:p>
                  </a:txBody>
                  <a:tcPr marL="9525" marR="9525" marT="9525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2B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MEM_NO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PFK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SIGN_FILENAME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SIGN_FILESIZE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파일사이즈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NUMBER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9525" marR="9525" marT="952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SIGN_ORIGINALFILENAME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원래파일이름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N/A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VARCHAR2(150)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270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/>
                    </a:p>
                  </a:txBody>
                  <a:tcPr marL="9525" marR="9525" marT="9525" marB="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5"/>
          <p:cNvSpPr/>
          <p:nvPr/>
        </p:nvSpPr>
        <p:spPr>
          <a:xfrm>
            <a:off x="2235992" y="1715004"/>
            <a:ext cx="7466676" cy="2935731"/>
          </a:xfrm>
          <a:prstGeom prst="roundRect">
            <a:avLst>
              <a:gd name="adj" fmla="val 16667"/>
            </a:avLst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25"/>
          <p:cNvSpPr/>
          <p:nvPr/>
        </p:nvSpPr>
        <p:spPr>
          <a:xfrm>
            <a:off x="3122933" y="2475254"/>
            <a:ext cx="6555221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클래스 다이어그램</a:t>
            </a:r>
            <a:endParaRPr sz="5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5" name="Google Shape;1895;p25"/>
          <p:cNvSpPr/>
          <p:nvPr/>
        </p:nvSpPr>
        <p:spPr>
          <a:xfrm>
            <a:off x="2896399" y="2438935"/>
            <a:ext cx="67617" cy="13833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3"/>
          <p:cNvSpPr/>
          <p:nvPr/>
        </p:nvSpPr>
        <p:spPr>
          <a:xfrm>
            <a:off x="180923" y="380387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1-3. 개발환경/ API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6" name="Google Shape;1186;p23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7" name="Google Shape;118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901" y="3071992"/>
            <a:ext cx="2335813" cy="75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181" y="4062695"/>
            <a:ext cx="1496402" cy="129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181" y="2832734"/>
            <a:ext cx="1531010" cy="104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4180" y="1706880"/>
            <a:ext cx="1531010" cy="941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01" y="4096995"/>
            <a:ext cx="2335813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00" y="1718037"/>
            <a:ext cx="2335814" cy="93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23"/>
          <p:cNvSpPr txBox="1"/>
          <p:nvPr/>
        </p:nvSpPr>
        <p:spPr>
          <a:xfrm>
            <a:off x="2554487" y="2832734"/>
            <a:ext cx="15183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Chart.JS API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23"/>
          <p:cNvSpPr txBox="1"/>
          <p:nvPr/>
        </p:nvSpPr>
        <p:spPr>
          <a:xfrm>
            <a:off x="2554487" y="1718037"/>
            <a:ext cx="21852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 Calendar API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23"/>
          <p:cNvSpPr txBox="1"/>
          <p:nvPr/>
        </p:nvSpPr>
        <p:spPr>
          <a:xfrm>
            <a:off x="2519686" y="4065461"/>
            <a:ext cx="2069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우편번호 API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23"/>
          <p:cNvSpPr txBox="1"/>
          <p:nvPr/>
        </p:nvSpPr>
        <p:spPr>
          <a:xfrm>
            <a:off x="8062659" y="17041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Gmail API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23"/>
          <p:cNvSpPr txBox="1"/>
          <p:nvPr/>
        </p:nvSpPr>
        <p:spPr>
          <a:xfrm>
            <a:off x="8062659" y="2851766"/>
            <a:ext cx="19415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Summernote API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23"/>
          <p:cNvSpPr txBox="1"/>
          <p:nvPr/>
        </p:nvSpPr>
        <p:spPr>
          <a:xfrm>
            <a:off x="8065307" y="3924795"/>
            <a:ext cx="2223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SmartEditor 2.0 API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9" name="Google Shape;1199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4180" y="5544851"/>
            <a:ext cx="1488659" cy="87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23"/>
          <p:cNvSpPr txBox="1"/>
          <p:nvPr/>
        </p:nvSpPr>
        <p:spPr>
          <a:xfrm>
            <a:off x="2554487" y="5492598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Poi API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3"/>
          <p:cNvSpPr txBox="1"/>
          <p:nvPr/>
        </p:nvSpPr>
        <p:spPr>
          <a:xfrm>
            <a:off x="8062659" y="5012132"/>
            <a:ext cx="19030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Kakao Maps API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3"/>
          <p:cNvSpPr/>
          <p:nvPr/>
        </p:nvSpPr>
        <p:spPr>
          <a:xfrm>
            <a:off x="2629989" y="2087369"/>
            <a:ext cx="2037805" cy="561069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 기능 : 스케줄러, 자원 예약</a:t>
            </a:r>
            <a:endParaRPr sz="14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3"/>
          <p:cNvSpPr/>
          <p:nvPr/>
        </p:nvSpPr>
        <p:spPr>
          <a:xfrm>
            <a:off x="2628191" y="3281768"/>
            <a:ext cx="2037805" cy="561069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 기능 : 근태관리, 웹 하드 용량</a:t>
            </a:r>
            <a:endParaRPr sz="14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3"/>
          <p:cNvSpPr/>
          <p:nvPr/>
        </p:nvSpPr>
        <p:spPr>
          <a:xfrm>
            <a:off x="2628191" y="4620107"/>
            <a:ext cx="2037805" cy="561069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 기능 : 사원 등록</a:t>
            </a:r>
            <a:endParaRPr sz="14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3"/>
          <p:cNvSpPr/>
          <p:nvPr/>
        </p:nvSpPr>
        <p:spPr>
          <a:xfrm>
            <a:off x="2554487" y="5929272"/>
            <a:ext cx="2037805" cy="561069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 기능 :전자결재</a:t>
            </a:r>
            <a:endParaRPr sz="14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3"/>
          <p:cNvSpPr/>
          <p:nvPr/>
        </p:nvSpPr>
        <p:spPr>
          <a:xfrm>
            <a:off x="8114976" y="2114491"/>
            <a:ext cx="2037805" cy="561069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 기능 : 메일보내기</a:t>
            </a:r>
            <a:endParaRPr sz="14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3"/>
          <p:cNvSpPr/>
          <p:nvPr/>
        </p:nvSpPr>
        <p:spPr>
          <a:xfrm>
            <a:off x="8158247" y="3221097"/>
            <a:ext cx="2037805" cy="561069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 기능 : 전자결재</a:t>
            </a:r>
            <a:endParaRPr sz="14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3"/>
          <p:cNvSpPr/>
          <p:nvPr/>
        </p:nvSpPr>
        <p:spPr>
          <a:xfrm>
            <a:off x="8158246" y="4321031"/>
            <a:ext cx="2037805" cy="561069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 기능 : 게시판</a:t>
            </a:r>
            <a:endParaRPr sz="14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3"/>
          <p:cNvSpPr/>
          <p:nvPr/>
        </p:nvSpPr>
        <p:spPr>
          <a:xfrm>
            <a:off x="8158245" y="5507842"/>
            <a:ext cx="2037805" cy="561069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사용 기능 : 자원 관리</a:t>
            </a:r>
            <a:endParaRPr sz="1400" b="0" i="0" u="none" strike="noStrike" cap="none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0" name="Google Shape;1210;p23" descr="C:\Users\ezen-test\Desktop\kakaomap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0979" y="5066792"/>
            <a:ext cx="2336734" cy="122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6"/>
          <p:cNvSpPr/>
          <p:nvPr/>
        </p:nvSpPr>
        <p:spPr>
          <a:xfrm>
            <a:off x="253349" y="380387"/>
            <a:ext cx="4843752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클래스 다이어그램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1" name="Google Shape;1901;p26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2" name="Google Shape;1902;p26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3" name="Google Shape;1903;p26"/>
          <p:cNvSpPr/>
          <p:nvPr/>
        </p:nvSpPr>
        <p:spPr>
          <a:xfrm>
            <a:off x="5444179" y="655854"/>
            <a:ext cx="3465118" cy="30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전자 결재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4" name="Google Shape;190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962" y="1196636"/>
            <a:ext cx="9429250" cy="5507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27"/>
          <p:cNvSpPr/>
          <p:nvPr/>
        </p:nvSpPr>
        <p:spPr>
          <a:xfrm>
            <a:off x="253349" y="380387"/>
            <a:ext cx="4843752" cy="9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클래스 다이어그램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0" name="Google Shape;1910;p27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1" name="Google Shape;1911;p27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2" name="Google Shape;1912;p27"/>
          <p:cNvSpPr/>
          <p:nvPr/>
        </p:nvSpPr>
        <p:spPr>
          <a:xfrm>
            <a:off x="5444179" y="655854"/>
            <a:ext cx="3465118" cy="30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근태 관리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58" name="Picture 2" descr="C:\Users\Kims\Desktop\클래스 다이어그램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6007" y="1476103"/>
            <a:ext cx="9229725" cy="52251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5d23016941_0_0"/>
          <p:cNvSpPr/>
          <p:nvPr/>
        </p:nvSpPr>
        <p:spPr>
          <a:xfrm>
            <a:off x="253349" y="380387"/>
            <a:ext cx="48438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클래스 다이어그램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9" name="Google Shape;1919;g5d23016941_0_0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0" name="Google Shape;1920;g5d23016941_0_0"/>
          <p:cNvSpPr/>
          <p:nvPr/>
        </p:nvSpPr>
        <p:spPr>
          <a:xfrm>
            <a:off x="158063" y="548635"/>
            <a:ext cx="45600" cy="93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1" name="Google Shape;1921;g5d23016941_0_0"/>
          <p:cNvSpPr/>
          <p:nvPr/>
        </p:nvSpPr>
        <p:spPr>
          <a:xfrm>
            <a:off x="5444179" y="655854"/>
            <a:ext cx="3465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자원 관리</a:t>
            </a: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2" name="Google Shape;1922;g5d2301694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525" y="1270850"/>
            <a:ext cx="9400999" cy="52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28"/>
          <p:cNvSpPr/>
          <p:nvPr/>
        </p:nvSpPr>
        <p:spPr>
          <a:xfrm>
            <a:off x="2235992" y="1715004"/>
            <a:ext cx="7466676" cy="2935731"/>
          </a:xfrm>
          <a:prstGeom prst="roundRect">
            <a:avLst>
              <a:gd name="adj" fmla="val 16667"/>
            </a:avLst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28"/>
          <p:cNvSpPr/>
          <p:nvPr/>
        </p:nvSpPr>
        <p:spPr>
          <a:xfrm>
            <a:off x="3122933" y="2475254"/>
            <a:ext cx="6555221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ko-KR" sz="52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9. 스토리 보드</a:t>
            </a:r>
            <a:endParaRPr sz="5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9" name="Google Shape;1929;p28"/>
          <p:cNvSpPr/>
          <p:nvPr/>
        </p:nvSpPr>
        <p:spPr>
          <a:xfrm>
            <a:off x="2896399" y="2438935"/>
            <a:ext cx="67617" cy="13833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9"/>
          <p:cNvSpPr/>
          <p:nvPr/>
        </p:nvSpPr>
        <p:spPr>
          <a:xfrm>
            <a:off x="180923" y="380387"/>
            <a:ext cx="55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로그인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5" name="Google Shape;1935;p29"/>
          <p:cNvSpPr/>
          <p:nvPr/>
        </p:nvSpPr>
        <p:spPr>
          <a:xfrm>
            <a:off x="158063" y="548636"/>
            <a:ext cx="45600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6" name="Google Shape;193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1658" y="1410467"/>
            <a:ext cx="9954981" cy="501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92"/>
          <p:cNvSpPr/>
          <p:nvPr/>
        </p:nvSpPr>
        <p:spPr>
          <a:xfrm>
            <a:off x="180923" y="380387"/>
            <a:ext cx="810906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임시비밀번호 받기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2" name="Google Shape;1942;p192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43" name="Google Shape;1943;p192"/>
          <p:cNvGrpSpPr/>
          <p:nvPr/>
        </p:nvGrpSpPr>
        <p:grpSpPr>
          <a:xfrm>
            <a:off x="203782" y="1644452"/>
            <a:ext cx="6024490" cy="3509387"/>
            <a:chOff x="203782" y="1471925"/>
            <a:chExt cx="7013258" cy="4204902"/>
          </a:xfrm>
        </p:grpSpPr>
        <p:pic>
          <p:nvPicPr>
            <p:cNvPr id="1944" name="Google Shape;1944;p19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3782" y="1471925"/>
              <a:ext cx="7013258" cy="4204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5" name="Google Shape;1945;p192"/>
            <p:cNvSpPr/>
            <p:nvPr/>
          </p:nvSpPr>
          <p:spPr>
            <a:xfrm>
              <a:off x="3950898" y="4658264"/>
              <a:ext cx="888521" cy="207034"/>
            </a:xfrm>
            <a:prstGeom prst="rect">
              <a:avLst/>
            </a:prstGeom>
            <a:noFill/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92"/>
            <p:cNvSpPr/>
            <p:nvPr/>
          </p:nvSpPr>
          <p:spPr>
            <a:xfrm>
              <a:off x="4183811" y="4934208"/>
              <a:ext cx="543464" cy="31055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7" name="Google Shape;1947;p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8695" y="1644452"/>
            <a:ext cx="5721033" cy="350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93"/>
          <p:cNvSpPr/>
          <p:nvPr/>
        </p:nvSpPr>
        <p:spPr>
          <a:xfrm>
            <a:off x="180923" y="380387"/>
            <a:ext cx="674608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임시비밀번호 받기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3" name="Google Shape;1953;p193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4" name="Google Shape;1954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862" y="1517645"/>
            <a:ext cx="894397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94"/>
          <p:cNvSpPr/>
          <p:nvPr/>
        </p:nvSpPr>
        <p:spPr>
          <a:xfrm>
            <a:off x="180923" y="380387"/>
            <a:ext cx="691861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임시비밀번호 받기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0" name="Google Shape;1960;p194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1" name="Google Shape;1961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122" y="1196636"/>
            <a:ext cx="8791575" cy="5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6675" y="1897380"/>
            <a:ext cx="42862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95"/>
          <p:cNvSpPr/>
          <p:nvPr/>
        </p:nvSpPr>
        <p:spPr>
          <a:xfrm>
            <a:off x="180923" y="380387"/>
            <a:ext cx="691861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메인화면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8" name="Google Shape;1968;p195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98" y="1303676"/>
            <a:ext cx="10457357" cy="531664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96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개인 주소록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5" name="Google Shape;1975;p196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76" name="Google Shape;1976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375" y="1474841"/>
            <a:ext cx="5489652" cy="482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7628" y="1474841"/>
            <a:ext cx="5178758" cy="460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196"/>
          <p:cNvSpPr/>
          <p:nvPr/>
        </p:nvSpPr>
        <p:spPr>
          <a:xfrm>
            <a:off x="3493696" y="2760453"/>
            <a:ext cx="578136" cy="22909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196"/>
          <p:cNvSpPr/>
          <p:nvPr/>
        </p:nvSpPr>
        <p:spPr>
          <a:xfrm>
            <a:off x="6354920" y="3221656"/>
            <a:ext cx="1125416" cy="50116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0" name="Google Shape;1980;p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25" y="1471925"/>
            <a:ext cx="1251848" cy="5261306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196"/>
          <p:cNvSpPr/>
          <p:nvPr/>
        </p:nvSpPr>
        <p:spPr>
          <a:xfrm>
            <a:off x="140811" y="2697661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96"/>
          <p:cNvSpPr/>
          <p:nvPr/>
        </p:nvSpPr>
        <p:spPr>
          <a:xfrm>
            <a:off x="3591189" y="3056378"/>
            <a:ext cx="379562" cy="341053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8"/>
          <p:cNvSpPr/>
          <p:nvPr/>
        </p:nvSpPr>
        <p:spPr>
          <a:xfrm>
            <a:off x="180923" y="380387"/>
            <a:ext cx="5518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1-4. System Architeture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6" name="Google Shape;1216;p18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7" name="Google Shape;12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4496" y="1384338"/>
            <a:ext cx="7627891" cy="510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97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개인 주소록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8" name="Google Shape;1988;p197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89" name="Google Shape;1989;p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25" y="1471925"/>
            <a:ext cx="1251848" cy="5261306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97"/>
          <p:cNvSpPr/>
          <p:nvPr/>
        </p:nvSpPr>
        <p:spPr>
          <a:xfrm>
            <a:off x="140811" y="2697661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1" name="Google Shape;1991;p197"/>
          <p:cNvPicPr preferRelativeResize="0"/>
          <p:nvPr/>
        </p:nvPicPr>
        <p:blipFill rotWithShape="1">
          <a:blip r:embed="rId4">
            <a:alphaModFix/>
          </a:blip>
          <a:srcRect r="16915"/>
          <a:stretch/>
        </p:blipFill>
        <p:spPr>
          <a:xfrm>
            <a:off x="1392659" y="1471925"/>
            <a:ext cx="4921877" cy="522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5217" y="1532308"/>
            <a:ext cx="5755473" cy="50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197"/>
          <p:cNvSpPr/>
          <p:nvPr/>
        </p:nvSpPr>
        <p:spPr>
          <a:xfrm>
            <a:off x="3045125" y="4632385"/>
            <a:ext cx="2631056" cy="465826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197"/>
          <p:cNvSpPr/>
          <p:nvPr/>
        </p:nvSpPr>
        <p:spPr>
          <a:xfrm>
            <a:off x="5848709" y="4684143"/>
            <a:ext cx="931653" cy="4140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98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개인 주소록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0" name="Google Shape;2000;p198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01" name="Google Shape;2001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25" y="1471925"/>
            <a:ext cx="1251848" cy="5261306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198"/>
          <p:cNvSpPr/>
          <p:nvPr/>
        </p:nvSpPr>
        <p:spPr>
          <a:xfrm>
            <a:off x="140811" y="2697661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3" name="Google Shape;2003;p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2659" y="1471925"/>
            <a:ext cx="5755473" cy="507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98"/>
          <p:cNvPicPr preferRelativeResize="0"/>
          <p:nvPr/>
        </p:nvPicPr>
        <p:blipFill rotWithShape="1">
          <a:blip r:embed="rId5">
            <a:alphaModFix/>
          </a:blip>
          <a:srcRect l="-13969" t="-7416" r="18477" b="7415"/>
          <a:stretch/>
        </p:blipFill>
        <p:spPr>
          <a:xfrm>
            <a:off x="6542629" y="1084493"/>
            <a:ext cx="5542979" cy="5333560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p198"/>
          <p:cNvSpPr/>
          <p:nvPr/>
        </p:nvSpPr>
        <p:spPr>
          <a:xfrm>
            <a:off x="6167887" y="2562045"/>
            <a:ext cx="612475" cy="2501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198"/>
          <p:cNvSpPr/>
          <p:nvPr/>
        </p:nvSpPr>
        <p:spPr>
          <a:xfrm>
            <a:off x="6927011" y="2562045"/>
            <a:ext cx="785004" cy="3647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277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개인 주소록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2" name="Google Shape;2012;p277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3" name="Google Shape;2013;p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25" y="1471925"/>
            <a:ext cx="1251848" cy="5261306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277"/>
          <p:cNvSpPr/>
          <p:nvPr/>
        </p:nvSpPr>
        <p:spPr>
          <a:xfrm>
            <a:off x="140811" y="2697661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5" name="Google Shape;2015;p2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2659" y="1564379"/>
            <a:ext cx="5742838" cy="50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2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3194" y="1645210"/>
            <a:ext cx="5358806" cy="47728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277"/>
          <p:cNvSpPr/>
          <p:nvPr/>
        </p:nvSpPr>
        <p:spPr>
          <a:xfrm>
            <a:off x="4264079" y="3631721"/>
            <a:ext cx="601220" cy="284671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277"/>
          <p:cNvSpPr/>
          <p:nvPr/>
        </p:nvSpPr>
        <p:spPr>
          <a:xfrm>
            <a:off x="5988184" y="3631721"/>
            <a:ext cx="1147313" cy="34505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78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사내 주소록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4" name="Google Shape;2024;p278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25" name="Google Shape;2025;p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3987" y="1320659"/>
            <a:ext cx="1152813" cy="517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2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063" y="1320659"/>
            <a:ext cx="1159881" cy="5213946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278"/>
          <p:cNvSpPr/>
          <p:nvPr/>
        </p:nvSpPr>
        <p:spPr>
          <a:xfrm>
            <a:off x="1863987" y="4537494"/>
            <a:ext cx="974104" cy="32780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278"/>
          <p:cNvSpPr/>
          <p:nvPr/>
        </p:nvSpPr>
        <p:spPr>
          <a:xfrm>
            <a:off x="1422750" y="4593565"/>
            <a:ext cx="336431" cy="26741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9" name="Google Shape;2029;p278"/>
          <p:cNvGrpSpPr/>
          <p:nvPr/>
        </p:nvGrpSpPr>
        <p:grpSpPr>
          <a:xfrm>
            <a:off x="3121606" y="1463387"/>
            <a:ext cx="8782504" cy="4959101"/>
            <a:chOff x="3124607" y="1541025"/>
            <a:chExt cx="8782504" cy="4959101"/>
          </a:xfrm>
        </p:grpSpPr>
        <p:pic>
          <p:nvPicPr>
            <p:cNvPr id="2030" name="Google Shape;2030;p278"/>
            <p:cNvPicPr preferRelativeResize="0"/>
            <p:nvPr/>
          </p:nvPicPr>
          <p:blipFill rotWithShape="1">
            <a:blip r:embed="rId5">
              <a:alphaModFix/>
            </a:blip>
            <a:srcRect r="4827"/>
            <a:stretch/>
          </p:blipFill>
          <p:spPr>
            <a:xfrm>
              <a:off x="3702124" y="1541025"/>
              <a:ext cx="8204987" cy="4959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1" name="Google Shape;2031;p278"/>
            <p:cNvSpPr/>
            <p:nvPr/>
          </p:nvSpPr>
          <p:spPr>
            <a:xfrm>
              <a:off x="4546121" y="6147144"/>
              <a:ext cx="276045" cy="352981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78"/>
            <p:cNvSpPr/>
            <p:nvPr/>
          </p:nvSpPr>
          <p:spPr>
            <a:xfrm>
              <a:off x="3124607" y="6147145"/>
              <a:ext cx="469710" cy="318501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" name="Google Shape;2037;p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229" y="1331389"/>
            <a:ext cx="7672791" cy="5317553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279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사내 주소록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9" name="Google Shape;2039;p279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0" name="Google Shape;2040;p2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782" y="1364885"/>
            <a:ext cx="1152813" cy="5179467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279"/>
          <p:cNvSpPr/>
          <p:nvPr/>
        </p:nvSpPr>
        <p:spPr>
          <a:xfrm>
            <a:off x="534838" y="5158596"/>
            <a:ext cx="560717" cy="13802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279"/>
          <p:cNvSpPr/>
          <p:nvPr/>
        </p:nvSpPr>
        <p:spPr>
          <a:xfrm>
            <a:off x="4442605" y="3407434"/>
            <a:ext cx="474454" cy="241540"/>
          </a:xfrm>
          <a:prstGeom prst="rect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279"/>
          <p:cNvSpPr/>
          <p:nvPr/>
        </p:nvSpPr>
        <p:spPr>
          <a:xfrm>
            <a:off x="4951563" y="3407434"/>
            <a:ext cx="577969" cy="241540"/>
          </a:xfrm>
          <a:prstGeom prst="rect">
            <a:avLst/>
          </a:prstGeom>
          <a:noFill/>
          <a:ln w="254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4" name="Google Shape;2044;p2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9276" y="182023"/>
            <a:ext cx="2900007" cy="315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2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4547" y="3449468"/>
            <a:ext cx="4005139" cy="3340512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279"/>
          <p:cNvSpPr/>
          <p:nvPr/>
        </p:nvSpPr>
        <p:spPr>
          <a:xfrm>
            <a:off x="3847381" y="1690778"/>
            <a:ext cx="2277374" cy="205594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279"/>
          <p:cNvSpPr/>
          <p:nvPr/>
        </p:nvSpPr>
        <p:spPr>
          <a:xfrm rot="-1923385">
            <a:off x="1148115" y="4309569"/>
            <a:ext cx="2548331" cy="3364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279"/>
          <p:cNvSpPr/>
          <p:nvPr/>
        </p:nvSpPr>
        <p:spPr>
          <a:xfrm rot="3663839">
            <a:off x="6106119" y="815152"/>
            <a:ext cx="332115" cy="335481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279"/>
          <p:cNvSpPr/>
          <p:nvPr/>
        </p:nvSpPr>
        <p:spPr>
          <a:xfrm rot="-3435769">
            <a:off x="6352085" y="3153782"/>
            <a:ext cx="386636" cy="233892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280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이메일 보내기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5" name="Google Shape;2055;p280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6" name="Google Shape;2056;p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82" y="1364884"/>
            <a:ext cx="5231126" cy="4363055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280"/>
          <p:cNvSpPr/>
          <p:nvPr/>
        </p:nvSpPr>
        <p:spPr>
          <a:xfrm>
            <a:off x="4744528" y="1682151"/>
            <a:ext cx="690380" cy="301924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8" name="Google Shape;2058;p2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0976" y="1303676"/>
            <a:ext cx="3091210" cy="333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2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34769" y="1303676"/>
            <a:ext cx="3104824" cy="3333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280"/>
          <p:cNvSpPr/>
          <p:nvPr/>
        </p:nvSpPr>
        <p:spPr>
          <a:xfrm>
            <a:off x="7772400" y="1952860"/>
            <a:ext cx="1086929" cy="267419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280"/>
          <p:cNvSpPr/>
          <p:nvPr/>
        </p:nvSpPr>
        <p:spPr>
          <a:xfrm>
            <a:off x="8853394" y="1957173"/>
            <a:ext cx="355880" cy="267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280"/>
          <p:cNvSpPr/>
          <p:nvPr/>
        </p:nvSpPr>
        <p:spPr>
          <a:xfrm rot="10800000" flipH="1">
            <a:off x="5033515" y="2102933"/>
            <a:ext cx="806567" cy="47636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3" name="Google Shape;2063;p280"/>
          <p:cNvPicPr preferRelativeResize="0"/>
          <p:nvPr/>
        </p:nvPicPr>
        <p:blipFill rotWithShape="1">
          <a:blip r:embed="rId6">
            <a:alphaModFix/>
          </a:blip>
          <a:srcRect b="33171"/>
          <a:stretch/>
        </p:blipFill>
        <p:spPr>
          <a:xfrm>
            <a:off x="6040469" y="4204617"/>
            <a:ext cx="3211940" cy="2308328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280"/>
          <p:cNvSpPr/>
          <p:nvPr/>
        </p:nvSpPr>
        <p:spPr>
          <a:xfrm>
            <a:off x="7254818" y="4494363"/>
            <a:ext cx="1526875" cy="370936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281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메일보내기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0" name="Google Shape;2070;p281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1" name="Google Shape;2071;p2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303676"/>
            <a:ext cx="4587506" cy="384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2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2233" y="1303675"/>
            <a:ext cx="4617555" cy="3846293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281"/>
          <p:cNvSpPr/>
          <p:nvPr/>
        </p:nvSpPr>
        <p:spPr>
          <a:xfrm>
            <a:off x="4339088" y="3079630"/>
            <a:ext cx="1069675" cy="52621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4" name="Google Shape;2074;p2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3878" y="4060435"/>
            <a:ext cx="3866116" cy="260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82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보낸 메일함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0" name="Google Shape;2080;p282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1" name="Google Shape;2081;p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25" y="1471925"/>
            <a:ext cx="1251848" cy="5261306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282"/>
          <p:cNvSpPr/>
          <p:nvPr/>
        </p:nvSpPr>
        <p:spPr>
          <a:xfrm>
            <a:off x="140811" y="2896064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3" name="Google Shape;2083;p2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6781" y="1504039"/>
            <a:ext cx="5221501" cy="5260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p282"/>
          <p:cNvSpPr/>
          <p:nvPr/>
        </p:nvSpPr>
        <p:spPr>
          <a:xfrm>
            <a:off x="2009955" y="2875001"/>
            <a:ext cx="3950898" cy="26502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5" name="Google Shape;2085;p2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4932" y="1504039"/>
            <a:ext cx="5143643" cy="5270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283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쪽지 함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1" name="Google Shape;2091;p283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2" name="Google Shape;2092;p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77" y="1471925"/>
            <a:ext cx="1251848" cy="5261306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283"/>
          <p:cNvSpPr/>
          <p:nvPr/>
        </p:nvSpPr>
        <p:spPr>
          <a:xfrm>
            <a:off x="158063" y="3111724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4" name="Google Shape;2094;p2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9911" y="1471925"/>
            <a:ext cx="5067753" cy="5261306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283"/>
          <p:cNvSpPr/>
          <p:nvPr/>
        </p:nvSpPr>
        <p:spPr>
          <a:xfrm>
            <a:off x="2070340" y="1880558"/>
            <a:ext cx="612475" cy="26741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6" name="Google Shape;2096;p2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35302" y="266444"/>
            <a:ext cx="3073032" cy="3309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283"/>
          <p:cNvSpPr/>
          <p:nvPr/>
        </p:nvSpPr>
        <p:spPr>
          <a:xfrm>
            <a:off x="8256275" y="557360"/>
            <a:ext cx="508172" cy="27077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8" name="Google Shape;2098;p2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0130" y="501947"/>
            <a:ext cx="3066318" cy="3292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283"/>
          <p:cNvSpPr/>
          <p:nvPr/>
        </p:nvSpPr>
        <p:spPr>
          <a:xfrm>
            <a:off x="2338871" y="1127559"/>
            <a:ext cx="3347049" cy="6887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p283"/>
          <p:cNvSpPr/>
          <p:nvPr/>
        </p:nvSpPr>
        <p:spPr>
          <a:xfrm rot="1348968">
            <a:off x="8728013" y="845393"/>
            <a:ext cx="664234" cy="3443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1" name="Google Shape;2101;p2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44014" y="3605810"/>
            <a:ext cx="2907047" cy="3127421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283"/>
          <p:cNvSpPr/>
          <p:nvPr/>
        </p:nvSpPr>
        <p:spPr>
          <a:xfrm>
            <a:off x="10256808" y="3340820"/>
            <a:ext cx="595222" cy="33403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283"/>
          <p:cNvSpPr/>
          <p:nvPr/>
        </p:nvSpPr>
        <p:spPr>
          <a:xfrm>
            <a:off x="7021902" y="4102578"/>
            <a:ext cx="1121434" cy="26238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283"/>
          <p:cNvSpPr/>
          <p:nvPr/>
        </p:nvSpPr>
        <p:spPr>
          <a:xfrm rot="3604551">
            <a:off x="9661585" y="3507836"/>
            <a:ext cx="396815" cy="59474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284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쪽지함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0" name="Google Shape;2110;p284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1" name="Google Shape;2111;p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77" y="1471925"/>
            <a:ext cx="1251848" cy="5261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284"/>
          <p:cNvSpPr/>
          <p:nvPr/>
        </p:nvSpPr>
        <p:spPr>
          <a:xfrm>
            <a:off x="158063" y="3111724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3" name="Google Shape;2113;p284"/>
          <p:cNvPicPr preferRelativeResize="0"/>
          <p:nvPr/>
        </p:nvPicPr>
        <p:blipFill rotWithShape="1">
          <a:blip r:embed="rId4">
            <a:alphaModFix/>
          </a:blip>
          <a:srcRect r="5624"/>
          <a:stretch/>
        </p:blipFill>
        <p:spPr>
          <a:xfrm>
            <a:off x="1409911" y="1471925"/>
            <a:ext cx="5603619" cy="532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p284"/>
          <p:cNvPicPr preferRelativeResize="0"/>
          <p:nvPr/>
        </p:nvPicPr>
        <p:blipFill rotWithShape="1">
          <a:blip r:embed="rId5">
            <a:alphaModFix/>
          </a:blip>
          <a:srcRect r="7831"/>
          <a:stretch/>
        </p:blipFill>
        <p:spPr>
          <a:xfrm>
            <a:off x="6758553" y="34416"/>
            <a:ext cx="5344129" cy="37457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284"/>
          <p:cNvSpPr/>
          <p:nvPr/>
        </p:nvSpPr>
        <p:spPr>
          <a:xfrm>
            <a:off x="8159262" y="720970"/>
            <a:ext cx="3943420" cy="2373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6" name="Google Shape;2116;p2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2642" y="1303676"/>
            <a:ext cx="3757016" cy="320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2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4160" y="5217705"/>
            <a:ext cx="5415857" cy="1326885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284"/>
          <p:cNvSpPr/>
          <p:nvPr/>
        </p:nvSpPr>
        <p:spPr>
          <a:xfrm>
            <a:off x="11359662" y="5881147"/>
            <a:ext cx="545123" cy="28226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3"/>
          <p:cNvSpPr/>
          <p:nvPr/>
        </p:nvSpPr>
        <p:spPr>
          <a:xfrm>
            <a:off x="2235992" y="1715004"/>
            <a:ext cx="7466676" cy="2935731"/>
          </a:xfrm>
          <a:prstGeom prst="roundRect">
            <a:avLst>
              <a:gd name="adj" fmla="val 16667"/>
            </a:avLst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43"/>
          <p:cNvSpPr/>
          <p:nvPr/>
        </p:nvSpPr>
        <p:spPr>
          <a:xfrm>
            <a:off x="2922895" y="2536559"/>
            <a:ext cx="690908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프로젝트 주제선정</a:t>
            </a:r>
            <a:endParaRPr sz="4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43"/>
          <p:cNvSpPr/>
          <p:nvPr/>
        </p:nvSpPr>
        <p:spPr>
          <a:xfrm>
            <a:off x="2687306" y="2491187"/>
            <a:ext cx="67617" cy="138336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285"/>
          <p:cNvSpPr/>
          <p:nvPr/>
        </p:nvSpPr>
        <p:spPr>
          <a:xfrm>
            <a:off x="180923" y="380387"/>
            <a:ext cx="643323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쪽지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4" name="Google Shape;2124;p285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5" name="Google Shape;2125;p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82" y="1471925"/>
            <a:ext cx="3757016" cy="320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2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3446" y="2291435"/>
            <a:ext cx="3554815" cy="38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285"/>
          <p:cNvSpPr/>
          <p:nvPr/>
        </p:nvSpPr>
        <p:spPr>
          <a:xfrm>
            <a:off x="560717" y="1854679"/>
            <a:ext cx="258792" cy="22428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285"/>
          <p:cNvSpPr/>
          <p:nvPr/>
        </p:nvSpPr>
        <p:spPr>
          <a:xfrm>
            <a:off x="3088260" y="2872598"/>
            <a:ext cx="577970" cy="26741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285"/>
          <p:cNvSpPr/>
          <p:nvPr/>
        </p:nvSpPr>
        <p:spPr>
          <a:xfrm>
            <a:off x="310552" y="1854679"/>
            <a:ext cx="224287" cy="224287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0" name="Google Shape;2130;p2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8599" y="1065362"/>
            <a:ext cx="5410449" cy="5068961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285"/>
          <p:cNvSpPr/>
          <p:nvPr/>
        </p:nvSpPr>
        <p:spPr>
          <a:xfrm>
            <a:off x="7599872" y="1940944"/>
            <a:ext cx="4252822" cy="405442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06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7" name="Google Shape;2137;p106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38" name="Google Shape;2138;p106"/>
          <p:cNvPicPr preferRelativeResize="0"/>
          <p:nvPr/>
        </p:nvPicPr>
        <p:blipFill rotWithShape="1">
          <a:blip r:embed="rId3">
            <a:alphaModFix/>
          </a:blip>
          <a:srcRect l="8010" r="9108"/>
          <a:stretch/>
        </p:blipFill>
        <p:spPr>
          <a:xfrm>
            <a:off x="1296360" y="1398562"/>
            <a:ext cx="4002657" cy="479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106"/>
          <p:cNvPicPr preferRelativeResize="0"/>
          <p:nvPr/>
        </p:nvPicPr>
        <p:blipFill rotWithShape="1">
          <a:blip r:embed="rId4">
            <a:alphaModFix/>
          </a:blip>
          <a:srcRect t="-175" b="13764"/>
          <a:stretch/>
        </p:blipFill>
        <p:spPr>
          <a:xfrm>
            <a:off x="5151491" y="2527885"/>
            <a:ext cx="3935623" cy="4229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06"/>
          <p:cNvSpPr/>
          <p:nvPr/>
        </p:nvSpPr>
        <p:spPr>
          <a:xfrm>
            <a:off x="1483746" y="4796285"/>
            <a:ext cx="526211" cy="26741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1" name="Google Shape;2141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4335" y="561611"/>
            <a:ext cx="3352546" cy="187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300" y="1403581"/>
            <a:ext cx="1187833" cy="53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06"/>
          <p:cNvSpPr/>
          <p:nvPr/>
        </p:nvSpPr>
        <p:spPr>
          <a:xfrm>
            <a:off x="158063" y="3396392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4" name="Google Shape;2144;p10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3364" y="2432999"/>
            <a:ext cx="3252412" cy="355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286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0" name="Google Shape;2150;p286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1" name="Google Shape;2151;p2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0" y="1403581"/>
            <a:ext cx="1187833" cy="53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286"/>
          <p:cNvSpPr/>
          <p:nvPr/>
        </p:nvSpPr>
        <p:spPr>
          <a:xfrm>
            <a:off x="123559" y="3603421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3" name="Google Shape;2153;p2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1393" y="1412906"/>
            <a:ext cx="5596490" cy="53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2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4408" y="197271"/>
            <a:ext cx="4517736" cy="1821361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286"/>
          <p:cNvSpPr/>
          <p:nvPr/>
        </p:nvSpPr>
        <p:spPr>
          <a:xfrm>
            <a:off x="8065704" y="1282815"/>
            <a:ext cx="432350" cy="18280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6" name="Google Shape;2156;p2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4407" y="1807514"/>
            <a:ext cx="4517737" cy="1845604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286"/>
          <p:cNvSpPr/>
          <p:nvPr/>
        </p:nvSpPr>
        <p:spPr>
          <a:xfrm>
            <a:off x="7148424" y="3364293"/>
            <a:ext cx="649857" cy="20943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8" name="Google Shape;2158;p2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4407" y="3623099"/>
            <a:ext cx="4517737" cy="1804395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286"/>
          <p:cNvSpPr/>
          <p:nvPr/>
        </p:nvSpPr>
        <p:spPr>
          <a:xfrm>
            <a:off x="7157047" y="5144572"/>
            <a:ext cx="641234" cy="2181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0" name="Google Shape;2160;p28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48420" y="5380009"/>
            <a:ext cx="4385097" cy="1447690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286"/>
          <p:cNvSpPr/>
          <p:nvPr/>
        </p:nvSpPr>
        <p:spPr>
          <a:xfrm>
            <a:off x="8498054" y="4649991"/>
            <a:ext cx="387154" cy="2181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287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7" name="Google Shape;2167;p287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68" name="Google Shape;2168;p2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0" y="1403581"/>
            <a:ext cx="1187833" cy="53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287"/>
          <p:cNvSpPr/>
          <p:nvPr/>
        </p:nvSpPr>
        <p:spPr>
          <a:xfrm>
            <a:off x="123559" y="3603421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0" name="Google Shape;2170;p2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1392" y="1442586"/>
            <a:ext cx="6728427" cy="527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2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5710" y="111287"/>
            <a:ext cx="3495226" cy="27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287"/>
          <p:cNvSpPr/>
          <p:nvPr/>
        </p:nvSpPr>
        <p:spPr>
          <a:xfrm>
            <a:off x="8497019" y="2329132"/>
            <a:ext cx="785004" cy="35368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3" name="Google Shape;2173;p2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97019" y="2940631"/>
            <a:ext cx="2854963" cy="3777717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287"/>
          <p:cNvSpPr/>
          <p:nvPr/>
        </p:nvSpPr>
        <p:spPr>
          <a:xfrm>
            <a:off x="8617789" y="6081623"/>
            <a:ext cx="2648309" cy="3450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288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0" name="Google Shape;2180;p288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81" name="Google Shape;2181;p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0" y="1403581"/>
            <a:ext cx="1187833" cy="53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288"/>
          <p:cNvSpPr/>
          <p:nvPr/>
        </p:nvSpPr>
        <p:spPr>
          <a:xfrm>
            <a:off x="123559" y="3793197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3" name="Google Shape;2183;p288"/>
          <p:cNvPicPr preferRelativeResize="0"/>
          <p:nvPr/>
        </p:nvPicPr>
        <p:blipFill rotWithShape="1">
          <a:blip r:embed="rId4">
            <a:alphaModFix/>
          </a:blip>
          <a:srcRect r="15129"/>
          <a:stretch/>
        </p:blipFill>
        <p:spPr>
          <a:xfrm>
            <a:off x="1311392" y="1403581"/>
            <a:ext cx="5977930" cy="53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288"/>
          <p:cNvSpPr/>
          <p:nvPr/>
        </p:nvSpPr>
        <p:spPr>
          <a:xfrm>
            <a:off x="3847381" y="4022293"/>
            <a:ext cx="629728" cy="29091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5" name="Google Shape;2185;p288"/>
          <p:cNvPicPr preferRelativeResize="0"/>
          <p:nvPr/>
        </p:nvPicPr>
        <p:blipFill rotWithShape="1">
          <a:blip r:embed="rId5">
            <a:alphaModFix/>
          </a:blip>
          <a:srcRect l="5545" b="25058"/>
          <a:stretch/>
        </p:blipFill>
        <p:spPr>
          <a:xfrm>
            <a:off x="7203057" y="69330"/>
            <a:ext cx="4856672" cy="286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288"/>
          <p:cNvSpPr/>
          <p:nvPr/>
        </p:nvSpPr>
        <p:spPr>
          <a:xfrm>
            <a:off x="8518237" y="1196634"/>
            <a:ext cx="474451" cy="34749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7" name="Google Shape;2187;p2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7562" y="2730447"/>
            <a:ext cx="4786132" cy="3027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288"/>
          <p:cNvSpPr/>
          <p:nvPr/>
        </p:nvSpPr>
        <p:spPr>
          <a:xfrm>
            <a:off x="7225916" y="1196635"/>
            <a:ext cx="1054492" cy="20694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288"/>
          <p:cNvSpPr/>
          <p:nvPr/>
        </p:nvSpPr>
        <p:spPr>
          <a:xfrm>
            <a:off x="8626415" y="4399472"/>
            <a:ext cx="3269411" cy="819509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288"/>
          <p:cNvSpPr/>
          <p:nvPr/>
        </p:nvSpPr>
        <p:spPr>
          <a:xfrm>
            <a:off x="9713343" y="1673525"/>
            <a:ext cx="448574" cy="232913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1" name="Google Shape;2191;p2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54867" y="5569860"/>
            <a:ext cx="2814099" cy="1115612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288"/>
          <p:cNvSpPr/>
          <p:nvPr/>
        </p:nvSpPr>
        <p:spPr>
          <a:xfrm>
            <a:off x="10049775" y="5279366"/>
            <a:ext cx="439946" cy="18978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289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8" name="Google Shape;2198;p289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9" name="Google Shape;2199;p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0" y="1403581"/>
            <a:ext cx="1187833" cy="53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289"/>
          <p:cNvSpPr/>
          <p:nvPr/>
        </p:nvSpPr>
        <p:spPr>
          <a:xfrm>
            <a:off x="123559" y="3793197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1" name="Google Shape;2201;p289"/>
          <p:cNvPicPr preferRelativeResize="0"/>
          <p:nvPr/>
        </p:nvPicPr>
        <p:blipFill rotWithShape="1">
          <a:blip r:embed="rId4">
            <a:alphaModFix/>
          </a:blip>
          <a:srcRect r="4230"/>
          <a:stretch/>
        </p:blipFill>
        <p:spPr>
          <a:xfrm>
            <a:off x="1392396" y="1403581"/>
            <a:ext cx="5314167" cy="4824691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289"/>
          <p:cNvSpPr/>
          <p:nvPr/>
        </p:nvSpPr>
        <p:spPr>
          <a:xfrm>
            <a:off x="3577903" y="4022293"/>
            <a:ext cx="3062534" cy="23291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3" name="Google Shape;2203;p2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7826" y="1929222"/>
            <a:ext cx="5276401" cy="372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289"/>
          <p:cNvSpPr/>
          <p:nvPr/>
        </p:nvSpPr>
        <p:spPr>
          <a:xfrm>
            <a:off x="7159925" y="4138749"/>
            <a:ext cx="621101" cy="23484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289"/>
          <p:cNvSpPr/>
          <p:nvPr/>
        </p:nvSpPr>
        <p:spPr>
          <a:xfrm>
            <a:off x="8969829" y="2398143"/>
            <a:ext cx="3038141" cy="261380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90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1" name="Google Shape;2211;p290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2" name="Google Shape;2212;p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0" y="1403581"/>
            <a:ext cx="1187833" cy="53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290"/>
          <p:cNvSpPr/>
          <p:nvPr/>
        </p:nvSpPr>
        <p:spPr>
          <a:xfrm>
            <a:off x="123559" y="3793197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4" name="Google Shape;2214;p2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1393" y="1403581"/>
            <a:ext cx="5444900" cy="535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2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9810" y="1629347"/>
            <a:ext cx="5134849" cy="4902239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290"/>
          <p:cNvSpPr/>
          <p:nvPr/>
        </p:nvSpPr>
        <p:spPr>
          <a:xfrm>
            <a:off x="6927011" y="6219645"/>
            <a:ext cx="405442" cy="24154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291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2" name="Google Shape;2222;p291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3" name="Google Shape;2223;p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0" y="1403581"/>
            <a:ext cx="1187833" cy="53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291"/>
          <p:cNvSpPr/>
          <p:nvPr/>
        </p:nvSpPr>
        <p:spPr>
          <a:xfrm>
            <a:off x="140811" y="4000226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5" name="Google Shape;2225;p2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8644" y="1403581"/>
            <a:ext cx="5705027" cy="4458713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291"/>
          <p:cNvSpPr/>
          <p:nvPr/>
        </p:nvSpPr>
        <p:spPr>
          <a:xfrm>
            <a:off x="1509623" y="2009955"/>
            <a:ext cx="793630" cy="2587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291"/>
          <p:cNvSpPr/>
          <p:nvPr/>
        </p:nvSpPr>
        <p:spPr>
          <a:xfrm>
            <a:off x="2484408" y="2268747"/>
            <a:ext cx="4373592" cy="25016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8" name="Google Shape;2228;p291"/>
          <p:cNvPicPr preferRelativeResize="0"/>
          <p:nvPr/>
        </p:nvPicPr>
        <p:blipFill rotWithShape="1">
          <a:blip r:embed="rId5">
            <a:alphaModFix/>
          </a:blip>
          <a:srcRect l="2813"/>
          <a:stretch/>
        </p:blipFill>
        <p:spPr>
          <a:xfrm>
            <a:off x="7108168" y="665059"/>
            <a:ext cx="4958836" cy="5481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p291"/>
          <p:cNvSpPr/>
          <p:nvPr/>
        </p:nvSpPr>
        <p:spPr>
          <a:xfrm>
            <a:off x="7203057" y="5538158"/>
            <a:ext cx="448573" cy="21566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292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5" name="Google Shape;2235;p292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36" name="Google Shape;2236;p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8645" y="1403581"/>
            <a:ext cx="4830616" cy="536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292"/>
          <p:cNvSpPr/>
          <p:nvPr/>
        </p:nvSpPr>
        <p:spPr>
          <a:xfrm>
            <a:off x="5883215" y="5710687"/>
            <a:ext cx="155276" cy="12077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8" name="Google Shape;2238;p2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9592" y="1403581"/>
            <a:ext cx="5068928" cy="53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292"/>
          <p:cNvSpPr/>
          <p:nvPr/>
        </p:nvSpPr>
        <p:spPr>
          <a:xfrm>
            <a:off x="9920377" y="5710687"/>
            <a:ext cx="1345721" cy="35368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292"/>
          <p:cNvSpPr/>
          <p:nvPr/>
        </p:nvSpPr>
        <p:spPr>
          <a:xfrm>
            <a:off x="6366294" y="6452558"/>
            <a:ext cx="396815" cy="19840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292"/>
          <p:cNvSpPr/>
          <p:nvPr/>
        </p:nvSpPr>
        <p:spPr>
          <a:xfrm>
            <a:off x="6366294" y="3303917"/>
            <a:ext cx="1242204" cy="21566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2" name="Google Shape;2242;p2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300" y="1403581"/>
            <a:ext cx="1187833" cy="53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292"/>
          <p:cNvSpPr/>
          <p:nvPr/>
        </p:nvSpPr>
        <p:spPr>
          <a:xfrm>
            <a:off x="140811" y="4000226"/>
            <a:ext cx="985203" cy="229096"/>
          </a:xfrm>
          <a:prstGeom prst="rect">
            <a:avLst/>
          </a:prstGeom>
          <a:noFill/>
          <a:ln w="25400" cap="flat" cmpd="sng">
            <a:solidFill>
              <a:srgbClr val="00E2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293"/>
          <p:cNvSpPr/>
          <p:nvPr/>
        </p:nvSpPr>
        <p:spPr>
          <a:xfrm>
            <a:off x="180923" y="380387"/>
            <a:ext cx="87889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스토리보드 전자결재</a:t>
            </a:r>
            <a:endParaRPr sz="36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9" name="Google Shape;2249;p293"/>
          <p:cNvSpPr/>
          <p:nvPr/>
        </p:nvSpPr>
        <p:spPr>
          <a:xfrm>
            <a:off x="158063" y="5486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0" name="Google Shape;2250;p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63" y="1303676"/>
            <a:ext cx="5922801" cy="49159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293"/>
          <p:cNvSpPr/>
          <p:nvPr/>
        </p:nvSpPr>
        <p:spPr>
          <a:xfrm>
            <a:off x="1647645" y="5874589"/>
            <a:ext cx="646981" cy="2587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2" name="Google Shape;2252;p2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411" y="1539569"/>
            <a:ext cx="5678428" cy="42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2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411" y="2090231"/>
            <a:ext cx="5461291" cy="4713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293"/>
          <p:cNvSpPr/>
          <p:nvPr/>
        </p:nvSpPr>
        <p:spPr>
          <a:xfrm>
            <a:off x="5106838" y="5287992"/>
            <a:ext cx="897147" cy="22428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5" name="Google Shape;2255;p2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02820" y="816237"/>
            <a:ext cx="5645610" cy="38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3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9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0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2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3351</Words>
  <Application>Microsoft Office PowerPoint</Application>
  <PresentationFormat>와이드스크린</PresentationFormat>
  <Paragraphs>2566</Paragraphs>
  <Slides>138</Slides>
  <Notes>138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138</vt:i4>
      </vt:variant>
    </vt:vector>
  </HeadingPairs>
  <TitlesOfParts>
    <vt:vector size="151" baseType="lpstr">
      <vt:lpstr>Noto Sans Symbols</vt:lpstr>
      <vt:lpstr>Malgun Gothic</vt:lpstr>
      <vt:lpstr>Malgun Gothic</vt:lpstr>
      <vt:lpstr>Arial</vt:lpstr>
      <vt:lpstr>1_Office 테마</vt:lpstr>
      <vt:lpstr>13_Office 테마</vt:lpstr>
      <vt:lpstr>3_Office 테마</vt:lpstr>
      <vt:lpstr>4_Office 테마</vt:lpstr>
      <vt:lpstr>6_Office 테마</vt:lpstr>
      <vt:lpstr>9_Office 테마</vt:lpstr>
      <vt:lpstr>10_Office 테마</vt:lpstr>
      <vt:lpstr>8_Office 테마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조땡</dc:creator>
  <cp:lastModifiedBy>ezen-test</cp:lastModifiedBy>
  <cp:revision>12</cp:revision>
  <dcterms:created xsi:type="dcterms:W3CDTF">2019-04-30T07:08:39Z</dcterms:created>
  <dcterms:modified xsi:type="dcterms:W3CDTF">2019-08-13T01:23:53Z</dcterms:modified>
</cp:coreProperties>
</file>